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6"/>
  </p:notesMasterIdLst>
  <p:handoutMasterIdLst>
    <p:handoutMasterId r:id="rId47"/>
  </p:handoutMasterIdLst>
  <p:sldIdLst>
    <p:sldId id="256" r:id="rId2"/>
    <p:sldId id="281" r:id="rId3"/>
    <p:sldId id="289" r:id="rId4"/>
    <p:sldId id="282" r:id="rId5"/>
    <p:sldId id="288" r:id="rId6"/>
    <p:sldId id="322" r:id="rId7"/>
    <p:sldId id="315" r:id="rId8"/>
    <p:sldId id="317" r:id="rId9"/>
    <p:sldId id="316" r:id="rId10"/>
    <p:sldId id="321" r:id="rId11"/>
    <p:sldId id="318" r:id="rId12"/>
    <p:sldId id="320" r:id="rId13"/>
    <p:sldId id="319" r:id="rId14"/>
    <p:sldId id="302" r:id="rId15"/>
    <p:sldId id="270" r:id="rId16"/>
    <p:sldId id="294" r:id="rId17"/>
    <p:sldId id="295" r:id="rId18"/>
    <p:sldId id="306" r:id="rId19"/>
    <p:sldId id="307" r:id="rId20"/>
    <p:sldId id="308" r:id="rId21"/>
    <p:sldId id="309" r:id="rId22"/>
    <p:sldId id="310" r:id="rId23"/>
    <p:sldId id="296" r:id="rId24"/>
    <p:sldId id="298" r:id="rId25"/>
    <p:sldId id="299" r:id="rId26"/>
    <p:sldId id="259" r:id="rId27"/>
    <p:sldId id="301" r:id="rId28"/>
    <p:sldId id="303" r:id="rId29"/>
    <p:sldId id="304" r:id="rId30"/>
    <p:sldId id="261" r:id="rId31"/>
    <p:sldId id="300" r:id="rId32"/>
    <p:sldId id="260" r:id="rId33"/>
    <p:sldId id="262" r:id="rId34"/>
    <p:sldId id="305" r:id="rId35"/>
    <p:sldId id="263" r:id="rId36"/>
    <p:sldId id="265" r:id="rId37"/>
    <p:sldId id="311" r:id="rId38"/>
    <p:sldId id="266" r:id="rId39"/>
    <p:sldId id="267" r:id="rId40"/>
    <p:sldId id="290" r:id="rId41"/>
    <p:sldId id="312" r:id="rId42"/>
    <p:sldId id="313" r:id="rId43"/>
    <p:sldId id="314" r:id="rId44"/>
    <p:sldId id="268" r:id="rId45"/>
  </p:sldIdLst>
  <p:sldSz cx="9144000" cy="6858000" type="screen4x3"/>
  <p:notesSz cx="7010400" cy="9296400"/>
  <p:defaultTextStyle>
    <a:defPPr>
      <a:defRPr lang="en-US"/>
    </a:defPPr>
    <a:lvl1pPr algn="l" rtl="0" fontAlgn="base">
      <a:lnSpc>
        <a:spcPct val="80000"/>
      </a:lnSpc>
      <a:spcBef>
        <a:spcPct val="20000"/>
      </a:spcBef>
      <a:spcAft>
        <a:spcPct val="0"/>
      </a:spcAft>
      <a:buClr>
        <a:srgbClr val="A50021"/>
      </a:buClr>
      <a:buSzPct val="75000"/>
      <a:buFont typeface="Wingdings" pitchFamily="2" charset="2"/>
      <a:defRPr sz="2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rgbClr val="A50021"/>
      </a:buClr>
      <a:buSzPct val="75000"/>
      <a:buFont typeface="Wingdings" pitchFamily="2" charset="2"/>
      <a:defRPr sz="2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rgbClr val="A50021"/>
      </a:buClr>
      <a:buSzPct val="75000"/>
      <a:buFont typeface="Wingdings" pitchFamily="2" charset="2"/>
      <a:defRPr sz="2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rgbClr val="A50021"/>
      </a:buClr>
      <a:buSzPct val="75000"/>
      <a:buFont typeface="Wingdings" pitchFamily="2" charset="2"/>
      <a:defRPr sz="2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rgbClr val="A50021"/>
      </a:buClr>
      <a:buSzPct val="75000"/>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003399"/>
    <a:srgbClr val="336699"/>
    <a:srgbClr val="008080"/>
    <a:srgbClr val="009999"/>
    <a:srgbClr val="FF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9" autoAdjust="0"/>
    <p:restoredTop sz="88831" autoAdjust="0"/>
  </p:normalViewPr>
  <p:slideViewPr>
    <p:cSldViewPr>
      <p:cViewPr varScale="1">
        <p:scale>
          <a:sx n="73" d="100"/>
          <a:sy n="73" d="100"/>
        </p:scale>
        <p:origin x="-8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8"/>
    </p:cViewPr>
  </p:sorterViewPr>
  <p:notesViewPr>
    <p:cSldViewPr>
      <p:cViewPr varScale="1">
        <p:scale>
          <a:sx n="53" d="100"/>
          <a:sy n="53" d="100"/>
        </p:scale>
        <p:origin x="-258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lnSpc>
                <a:spcPct val="100000"/>
              </a:lnSpc>
              <a:spcBef>
                <a:spcPct val="0"/>
              </a:spcBef>
              <a:buClrTx/>
              <a:buSzTx/>
              <a:buFontTx/>
              <a:buNone/>
              <a:defRPr sz="1200">
                <a:latin typeface="Arial" pitchFamily="34" charset="0"/>
              </a:defRPr>
            </a:lvl1pPr>
          </a:lstStyle>
          <a:p>
            <a:pPr>
              <a:defRPr/>
            </a:pPr>
            <a:endParaRPr lang="en-US"/>
          </a:p>
        </p:txBody>
      </p:sp>
      <p:sp>
        <p:nvSpPr>
          <p:cNvPr id="1741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lnSpc>
                <a:spcPct val="100000"/>
              </a:lnSpc>
              <a:spcBef>
                <a:spcPct val="0"/>
              </a:spcBef>
              <a:buClrTx/>
              <a:buSzTx/>
              <a:buFontTx/>
              <a:buNone/>
              <a:defRPr sz="1200">
                <a:latin typeface="Arial" pitchFamily="34" charset="0"/>
              </a:defRPr>
            </a:lvl1pPr>
          </a:lstStyle>
          <a:p>
            <a:pPr>
              <a:defRPr/>
            </a:pPr>
            <a:endParaRPr lang="en-US"/>
          </a:p>
        </p:txBody>
      </p:sp>
      <p:sp>
        <p:nvSpPr>
          <p:cNvPr id="1741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lnSpc>
                <a:spcPct val="100000"/>
              </a:lnSpc>
              <a:spcBef>
                <a:spcPct val="0"/>
              </a:spcBef>
              <a:buClrTx/>
              <a:buSzTx/>
              <a:buFontTx/>
              <a:buNone/>
              <a:defRPr sz="1200">
                <a:latin typeface="Arial" pitchFamily="34" charset="0"/>
              </a:defRPr>
            </a:lvl1pPr>
          </a:lstStyle>
          <a:p>
            <a:pPr>
              <a:defRPr/>
            </a:pPr>
            <a:r>
              <a:rPr lang="en-US"/>
              <a:t>O Lord, You Know Me!</a:t>
            </a:r>
          </a:p>
        </p:txBody>
      </p:sp>
      <p:sp>
        <p:nvSpPr>
          <p:cNvPr id="1741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lnSpc>
                <a:spcPct val="100000"/>
              </a:lnSpc>
              <a:spcBef>
                <a:spcPct val="0"/>
              </a:spcBef>
              <a:buClrTx/>
              <a:buSzTx/>
              <a:buFontTx/>
              <a:buNone/>
              <a:defRPr sz="1200">
                <a:latin typeface="Arial" pitchFamily="34" charset="0"/>
              </a:defRPr>
            </a:lvl1pPr>
          </a:lstStyle>
          <a:p>
            <a:pPr>
              <a:defRPr/>
            </a:pPr>
            <a:fld id="{22EA70D4-2790-4598-8764-56184E93CD5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lnSpc>
                <a:spcPct val="100000"/>
              </a:lnSpc>
              <a:spcBef>
                <a:spcPct val="0"/>
              </a:spcBef>
              <a:buClrTx/>
              <a:buSzTx/>
              <a:buFontTx/>
              <a:buNone/>
              <a:defRPr sz="1200">
                <a:latin typeface="Arial" pitchFamily="34" charset="0"/>
              </a:defRPr>
            </a:lvl1pPr>
          </a:lstStyle>
          <a:p>
            <a:pPr>
              <a:defRPr/>
            </a:pPr>
            <a:endParaRPr lang="en-US"/>
          </a:p>
        </p:txBody>
      </p:sp>
      <p:sp>
        <p:nvSpPr>
          <p:cNvPr id="1536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lnSpc>
                <a:spcPct val="100000"/>
              </a:lnSpc>
              <a:spcBef>
                <a:spcPct val="0"/>
              </a:spcBef>
              <a:buClrTx/>
              <a:buSzTx/>
              <a:buFontTx/>
              <a:buNone/>
              <a:defRPr sz="1200">
                <a:latin typeface="Arial" pitchFamily="34" charset="0"/>
              </a:defRPr>
            </a:lvl1pPr>
          </a:lstStyle>
          <a:p>
            <a:pPr>
              <a:defRPr/>
            </a:pPr>
            <a:endParaRPr lang="en-US"/>
          </a:p>
        </p:txBody>
      </p:sp>
      <p:sp>
        <p:nvSpPr>
          <p:cNvPr id="48132"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lnSpc>
                <a:spcPct val="100000"/>
              </a:lnSpc>
              <a:spcBef>
                <a:spcPct val="0"/>
              </a:spcBef>
              <a:buClrTx/>
              <a:buSzTx/>
              <a:buFontTx/>
              <a:buNone/>
              <a:defRPr sz="1200">
                <a:latin typeface="Arial" pitchFamily="34" charset="0"/>
              </a:defRPr>
            </a:lvl1pPr>
          </a:lstStyle>
          <a:p>
            <a:pPr>
              <a:defRPr/>
            </a:pPr>
            <a:endParaRPr lang="en-US"/>
          </a:p>
        </p:txBody>
      </p:sp>
      <p:sp>
        <p:nvSpPr>
          <p:cNvPr id="1536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lnSpc>
                <a:spcPct val="100000"/>
              </a:lnSpc>
              <a:spcBef>
                <a:spcPct val="0"/>
              </a:spcBef>
              <a:buClrTx/>
              <a:buSzTx/>
              <a:buFontTx/>
              <a:buNone/>
              <a:defRPr sz="1200">
                <a:latin typeface="Arial" pitchFamily="34" charset="0"/>
              </a:defRPr>
            </a:lvl1pPr>
          </a:lstStyle>
          <a:p>
            <a:pPr>
              <a:defRPr/>
            </a:pPr>
            <a:fld id="{D2DE92C7-4B94-4314-9CD3-15D10CCA79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5D60D9A-FF6F-48E0-9803-07AB870F794D}" type="slidenum">
              <a:rPr lang="en-US" smtClean="0">
                <a:latin typeface="Arial" charset="0"/>
              </a:rPr>
              <a:pPr/>
              <a:t>1</a:t>
            </a:fld>
            <a:endParaRPr lang="en-US" smtClean="0">
              <a:latin typeface="Arial"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We need to understand the situation better.  The first distinction that we should make is that there is a difference in questions of the “Who” of creation and the “How” of creation.  They are two separate questions. To discuss the topic of origins, we first have to discuss the “Who” of creation.</a:t>
            </a:r>
          </a:p>
          <a:p>
            <a:endParaRPr lang="en-US" smtClean="0"/>
          </a:p>
          <a:p>
            <a:r>
              <a:rPr lang="en-US" smtClean="0"/>
              <a:t>Two of the many worldviews are naturalism and theism. Evolutionism, like any other “ism,” is a worldview. It is a subset of the larger worldview called naturalism -- the worldview that states that only matter/energy exist.  It denies the existence of a spiritual world.  Clearly a naturalist has ONLY natural mechanisms to account for the presence of the creation.  Indeed, for the naturalist, this is not a “creation” because there is no Creator.  If a person does not believe in the existence of God, then you really have no common ground to discuss the topic of origins.  You cannot discuss “How” God made the creation.  With a non-Christian, focus on the person and work of Jesus.</a:t>
            </a:r>
          </a:p>
        </p:txBody>
      </p:sp>
      <p:sp>
        <p:nvSpPr>
          <p:cNvPr id="58372" name="Slide Number Placeholder 3"/>
          <p:cNvSpPr>
            <a:spLocks noGrp="1"/>
          </p:cNvSpPr>
          <p:nvPr>
            <p:ph type="sldNum" sz="quarter" idx="5"/>
          </p:nvPr>
        </p:nvSpPr>
        <p:spPr>
          <a:noFill/>
        </p:spPr>
        <p:txBody>
          <a:bodyPr/>
          <a:lstStyle/>
          <a:p>
            <a:fld id="{8C6944F8-5E18-4DEC-9BCF-7A3A1E401594}" type="slidenum">
              <a:rPr lang="en-US" smtClean="0">
                <a:latin typeface="Arial" charset="0"/>
              </a:rPr>
              <a:pPr/>
              <a:t>28</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We need to understand the situation better.  The first distinction that we should make is that there is a difference in questions of the “Who” of creation and the “How” of creation.  They are two separate questions. To discuss the topic of origins, we first have to discuss the “Who” of creation.</a:t>
            </a:r>
          </a:p>
          <a:p>
            <a:endParaRPr lang="en-US" smtClean="0"/>
          </a:p>
          <a:p>
            <a:r>
              <a:rPr lang="en-US" smtClean="0"/>
              <a:t>Two of the many worldviews are naturalism and theism. Evolutionism, like any other “ism,” is a worldview. It is a subset of the larger worldview called naturalism -- the worldview that states that only matter/energy exist.  It denies the existence of a spiritual world.  Clearly a naturalist has ONLY natural mechanisms to account for the presence of the creation.  Indeed, for the naturalist, this is not a “creation” because there is no Creator.  If a person does not believe in the existence of God, then you really have no common ground to discuss the topic of origins.  You cannot discuss “How” God made the creation.  With a non-Christian, focus on the person and work of Jesus.</a:t>
            </a:r>
          </a:p>
        </p:txBody>
      </p:sp>
      <p:sp>
        <p:nvSpPr>
          <p:cNvPr id="59396" name="Slide Number Placeholder 3"/>
          <p:cNvSpPr>
            <a:spLocks noGrp="1"/>
          </p:cNvSpPr>
          <p:nvPr>
            <p:ph type="sldNum" sz="quarter" idx="5"/>
          </p:nvPr>
        </p:nvSpPr>
        <p:spPr>
          <a:noFill/>
        </p:spPr>
        <p:txBody>
          <a:bodyPr/>
          <a:lstStyle/>
          <a:p>
            <a:fld id="{C79CBA45-7FE8-47BE-B3B4-D6A4C50C4B09}" type="slidenum">
              <a:rPr lang="en-US" smtClean="0">
                <a:latin typeface="Arial" charset="0"/>
              </a:rPr>
              <a:pPr/>
              <a:t>29</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When God created the universe, He also created the rules that govern it.  Notice that in this passage, God says that he will no more reject his relationship to the descendents of Jacob and David than He will reject his covenant/fixed laws of creation.  Good science is about learning how His creation works.</a:t>
            </a:r>
          </a:p>
        </p:txBody>
      </p:sp>
      <p:sp>
        <p:nvSpPr>
          <p:cNvPr id="60420" name="Slide Number Placeholder 3"/>
          <p:cNvSpPr>
            <a:spLocks noGrp="1"/>
          </p:cNvSpPr>
          <p:nvPr>
            <p:ph type="sldNum" sz="quarter" idx="5"/>
          </p:nvPr>
        </p:nvSpPr>
        <p:spPr>
          <a:noFill/>
        </p:spPr>
        <p:txBody>
          <a:bodyPr/>
          <a:lstStyle/>
          <a:p>
            <a:fld id="{225A3A85-F1A2-457A-B89C-65BE3290BEDA}" type="slidenum">
              <a:rPr lang="en-US" smtClean="0">
                <a:latin typeface="Arial" charset="0"/>
              </a:rPr>
              <a:pPr/>
              <a:t>30</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When God created the universe, He also created the rules that govern it.  Notice that in this passage, God says that he will no more reject his relationship to the descendents of Jacob and David than He will reject his covenant/fixed laws of creation.  Good science is about learning how His creation works.</a:t>
            </a:r>
          </a:p>
        </p:txBody>
      </p:sp>
      <p:sp>
        <p:nvSpPr>
          <p:cNvPr id="61444" name="Slide Number Placeholder 3"/>
          <p:cNvSpPr>
            <a:spLocks noGrp="1"/>
          </p:cNvSpPr>
          <p:nvPr>
            <p:ph type="sldNum" sz="quarter" idx="5"/>
          </p:nvPr>
        </p:nvSpPr>
        <p:spPr>
          <a:noFill/>
        </p:spPr>
        <p:txBody>
          <a:bodyPr/>
          <a:lstStyle/>
          <a:p>
            <a:fld id="{92B4453D-48AF-4648-AB87-E64F69CEFF0B}" type="slidenum">
              <a:rPr lang="en-US" smtClean="0">
                <a:latin typeface="Arial" charset="0"/>
              </a:rPr>
              <a:pPr/>
              <a:t>31</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The rest of this presentation is directed at those who have decided on a “Who” for creation.  The material will not apply to those who deny His existence.</a:t>
            </a:r>
          </a:p>
          <a:p>
            <a:endParaRPr lang="en-US" smtClean="0"/>
          </a:p>
          <a:p>
            <a:r>
              <a:rPr lang="en-US" smtClean="0"/>
              <a:t>Science is about the “How” of creation.  Evolution is a scientific theory.  Scientists use the term “theory” in a different way than is used in common use.  In common use, it means “hunch” or “guess.”  It’s a low-level of knowledge.  Scientists use the term “theory” in a very different way.  An example is the cell theory.  It says, among other things, that the cell is the basis of life.  Consider the truth of this statement.  How many people have looked at how many living things in the last few hundred years?  We have never found a life form that is not based on a cell.  It’s a pretty safe statement of truth to say that living things are made of at least one cell.  So scientists use the word cell to mean a broad, overarching summary of truth in an area.</a:t>
            </a:r>
          </a:p>
          <a:p>
            <a:endParaRPr lang="en-US" smtClean="0"/>
          </a:p>
          <a:p>
            <a:r>
              <a:rPr lang="en-US" smtClean="0"/>
              <a:t>Can scientific theories change?  Yes.  They don’t change very often, but some do change.  Thomas Kuhn called this a paradigm shift in his book, The Structure of Scientific Revolutions.</a:t>
            </a:r>
          </a:p>
        </p:txBody>
      </p:sp>
      <p:sp>
        <p:nvSpPr>
          <p:cNvPr id="62468" name="Slide Number Placeholder 3"/>
          <p:cNvSpPr>
            <a:spLocks noGrp="1"/>
          </p:cNvSpPr>
          <p:nvPr>
            <p:ph type="sldNum" sz="quarter" idx="5"/>
          </p:nvPr>
        </p:nvSpPr>
        <p:spPr>
          <a:noFill/>
        </p:spPr>
        <p:txBody>
          <a:bodyPr/>
          <a:lstStyle/>
          <a:p>
            <a:fld id="{D81D827C-4DDA-492E-B6D3-39E6BEE6F6F3}" type="slidenum">
              <a:rPr lang="en-US" smtClean="0">
                <a:latin typeface="Arial" charset="0"/>
              </a:rPr>
              <a:pPr/>
              <a:t>32</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Now we come to the areas of creation.  The first is the age of the universe and earth.  It is a historic fact that Christians have always disagreed about the age of creation.  If you read the early church fathers, you will learn this fact.</a:t>
            </a:r>
          </a:p>
          <a:p>
            <a:pPr>
              <a:defRPr/>
            </a:pPr>
            <a:endParaRPr lang="en-US" dirty="0" smtClean="0"/>
          </a:p>
          <a:p>
            <a:pPr>
              <a:defRPr/>
            </a:pPr>
            <a:r>
              <a:rPr lang="en-US" dirty="0" smtClean="0"/>
              <a:t>Bishop Ussher counted the dates for the genealogies of the Old Testament and counted the creation days as 24-hours.  He came up with a date for creation of 4004 B.C.  That’s the origin of all modern young-earth positions.  It was popularized by Cyrus Scofield in his notes that are published in the Scofield Reference Bible.  Young-earth creation was even more popularized in 1961 by the book The Genesis Flood by John Whitcomb and Henry Morris.  Under the work of the Institute for Creation Research, the pendulum swung to an extreme.</a:t>
            </a:r>
          </a:p>
          <a:p>
            <a:pPr>
              <a:defRPr/>
            </a:pPr>
            <a:endParaRPr lang="en-US" dirty="0" smtClean="0"/>
          </a:p>
          <a:p>
            <a:pPr>
              <a:defRPr/>
            </a:pPr>
            <a:r>
              <a:rPr lang="en-US" dirty="0" smtClean="0"/>
              <a:t>The old-earth date is based on science.  (Note that old earth Christians are Creationists.  They believe that God made the universe.  That is the “Who” or worldview question that was discussed earlier.  Cosmology shows that the universe had a beginning.</a:t>
            </a:r>
          </a:p>
        </p:txBody>
      </p:sp>
      <p:sp>
        <p:nvSpPr>
          <p:cNvPr id="63492" name="Slide Number Placeholder 3"/>
          <p:cNvSpPr>
            <a:spLocks noGrp="1"/>
          </p:cNvSpPr>
          <p:nvPr>
            <p:ph type="sldNum" sz="quarter" idx="5"/>
          </p:nvPr>
        </p:nvSpPr>
        <p:spPr>
          <a:noFill/>
        </p:spPr>
        <p:txBody>
          <a:bodyPr/>
          <a:lstStyle/>
          <a:p>
            <a:fld id="{2AEF3FAD-DC26-4D5F-A82A-EB657F20B146}" type="slidenum">
              <a:rPr lang="en-US" smtClean="0">
                <a:latin typeface="Arial" charset="0"/>
              </a:rPr>
              <a:pPr/>
              <a:t>33</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Now we come to the areas of creation.  The first is the age of the universe and earth.  It is a historic fact that Christians have always disagreed about the age of creation.  If you read the early church fathers, you will learn this fact.</a:t>
            </a:r>
          </a:p>
          <a:p>
            <a:pPr>
              <a:defRPr/>
            </a:pPr>
            <a:endParaRPr lang="en-US" dirty="0" smtClean="0"/>
          </a:p>
          <a:p>
            <a:pPr>
              <a:defRPr/>
            </a:pPr>
            <a:r>
              <a:rPr lang="en-US" dirty="0" smtClean="0"/>
              <a:t>Bishop Ussher counted the dates for the genealogies of the Old Testament and counted the creation days as 24-hours.  He came up with a date for creation of 4004 B.C.  That’s the origin of all modern young-earth positions.  It was popularized by Cyrus Scofield in his notes that are published in the Scofield Reference Bible.  Young-earth creation was even more popularized in 1961 by the book The Genesis Flood by John Whitcomb and Henry Morris.  Under the work of the Institute for Creation Research, the pendulum swung to an extreme.</a:t>
            </a:r>
          </a:p>
          <a:p>
            <a:pPr>
              <a:defRPr/>
            </a:pPr>
            <a:endParaRPr lang="en-US" dirty="0" smtClean="0"/>
          </a:p>
          <a:p>
            <a:pPr>
              <a:defRPr/>
            </a:pPr>
            <a:r>
              <a:rPr lang="en-US" dirty="0" smtClean="0"/>
              <a:t>The old-earth date is based on science.  (Note that old earth Christians are Creationists.  They believe that God made the universe.  That is the “Who” or worldview question that was discussed earlier.  Cosmology shows that the universe had a beginning.</a:t>
            </a:r>
          </a:p>
        </p:txBody>
      </p:sp>
      <p:sp>
        <p:nvSpPr>
          <p:cNvPr id="64516" name="Slide Number Placeholder 3"/>
          <p:cNvSpPr>
            <a:spLocks noGrp="1"/>
          </p:cNvSpPr>
          <p:nvPr>
            <p:ph type="sldNum" sz="quarter" idx="5"/>
          </p:nvPr>
        </p:nvSpPr>
        <p:spPr>
          <a:noFill/>
        </p:spPr>
        <p:txBody>
          <a:bodyPr/>
          <a:lstStyle/>
          <a:p>
            <a:fld id="{5296B8A0-F6BE-4CF7-A1BC-CC7ECC323209}" type="slidenum">
              <a:rPr lang="en-US" smtClean="0">
                <a:latin typeface="Arial" charset="0"/>
              </a:rPr>
              <a:pPr/>
              <a:t>34</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Chemical evolution or abiogenesis is the second area of origins.</a:t>
            </a:r>
          </a:p>
        </p:txBody>
      </p:sp>
      <p:sp>
        <p:nvSpPr>
          <p:cNvPr id="65540" name="Slide Number Placeholder 3"/>
          <p:cNvSpPr>
            <a:spLocks noGrp="1"/>
          </p:cNvSpPr>
          <p:nvPr>
            <p:ph type="sldNum" sz="quarter" idx="5"/>
          </p:nvPr>
        </p:nvSpPr>
        <p:spPr>
          <a:noFill/>
        </p:spPr>
        <p:txBody>
          <a:bodyPr/>
          <a:lstStyle/>
          <a:p>
            <a:fld id="{246A3C1F-DD9F-4E63-B21D-E641686A77EC}" type="slidenum">
              <a:rPr lang="en-US" smtClean="0">
                <a:latin typeface="Arial" charset="0"/>
              </a:rPr>
              <a:pPr/>
              <a:t>35</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Biological evolution is the third area of origins.  Here we are going to subdivide the topics into three sub-areas. The first is change within species.  This type of evolution is observable.  We can see it happening.</a:t>
            </a:r>
          </a:p>
        </p:txBody>
      </p:sp>
      <p:sp>
        <p:nvSpPr>
          <p:cNvPr id="66564" name="Slide Number Placeholder 3"/>
          <p:cNvSpPr>
            <a:spLocks noGrp="1"/>
          </p:cNvSpPr>
          <p:nvPr>
            <p:ph type="sldNum" sz="quarter" idx="5"/>
          </p:nvPr>
        </p:nvSpPr>
        <p:spPr>
          <a:noFill/>
        </p:spPr>
        <p:txBody>
          <a:bodyPr/>
          <a:lstStyle/>
          <a:p>
            <a:fld id="{F1A14ED2-BB6B-45D6-90DA-4C97A814419C}" type="slidenum">
              <a:rPr lang="en-US" smtClean="0">
                <a:latin typeface="Arial" charset="0"/>
              </a:rPr>
              <a:pPr/>
              <a:t>36</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t>Biological evolution is the third area of origins.  Here we are going to subdivide the topics into three sub-areas. The first is change within species.  This type of evolution is observable.  We can see it happening.</a:t>
            </a:r>
          </a:p>
        </p:txBody>
      </p:sp>
      <p:sp>
        <p:nvSpPr>
          <p:cNvPr id="67588" name="Slide Number Placeholder 3"/>
          <p:cNvSpPr>
            <a:spLocks noGrp="1"/>
          </p:cNvSpPr>
          <p:nvPr>
            <p:ph type="sldNum" sz="quarter" idx="5"/>
          </p:nvPr>
        </p:nvSpPr>
        <p:spPr>
          <a:noFill/>
        </p:spPr>
        <p:txBody>
          <a:bodyPr/>
          <a:lstStyle/>
          <a:p>
            <a:fld id="{CCF6F582-107D-4B46-B4EE-530459F9B1BA}" type="slidenum">
              <a:rPr lang="en-US" smtClean="0">
                <a:latin typeface="Arial" charset="0"/>
              </a:rPr>
              <a:pPr/>
              <a:t>37</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It’s important to know the background of the person who is writing on origins.  There are lots of people out there who write on this topic and who simply do not have the science background to do so.  I think that a person should have a minimum of a master’s degree from an accredited university in a related science content area to write on this topic.  Check out people’s credentials and you’ll find that people often do not have the background that they should have.</a:t>
            </a:r>
          </a:p>
          <a:p>
            <a:endParaRPr lang="en-US" smtClean="0"/>
          </a:p>
        </p:txBody>
      </p:sp>
      <p:sp>
        <p:nvSpPr>
          <p:cNvPr id="50180" name="Slide Number Placeholder 3"/>
          <p:cNvSpPr>
            <a:spLocks noGrp="1"/>
          </p:cNvSpPr>
          <p:nvPr>
            <p:ph type="sldNum" sz="quarter" idx="5"/>
          </p:nvPr>
        </p:nvSpPr>
        <p:spPr>
          <a:noFill/>
        </p:spPr>
        <p:txBody>
          <a:bodyPr/>
          <a:lstStyle/>
          <a:p>
            <a:fld id="{F98CE820-5530-4421-AC77-727A706F7407}" type="slidenum">
              <a:rPr lang="en-US" smtClean="0">
                <a:latin typeface="Arial" charset="0"/>
              </a:rPr>
              <a:pPr/>
              <a:t>5</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I am defining macroevolution as speciation.  This second sub-area of biological evolution is change within kind.  Baramin comes from the two Hebrew words of Genesis meaning “created kinds” as in Genesis 1:11 and following.  (Then God said, "Let the land produce vegetation: seed-bearing plants and trees on the land that bear fruit with seed in it, according to their various kinds." And it was so.)</a:t>
            </a:r>
          </a:p>
        </p:txBody>
      </p:sp>
      <p:sp>
        <p:nvSpPr>
          <p:cNvPr id="68612" name="Slide Number Placeholder 3"/>
          <p:cNvSpPr>
            <a:spLocks noGrp="1"/>
          </p:cNvSpPr>
          <p:nvPr>
            <p:ph type="sldNum" sz="quarter" idx="5"/>
          </p:nvPr>
        </p:nvSpPr>
        <p:spPr>
          <a:noFill/>
        </p:spPr>
        <p:txBody>
          <a:bodyPr/>
          <a:lstStyle/>
          <a:p>
            <a:fld id="{7FBEFD1D-B76E-4D01-B1ED-E7F4E6C32415}" type="slidenum">
              <a:rPr lang="en-US" smtClean="0">
                <a:latin typeface="Arial" charset="0"/>
              </a:rPr>
              <a:pPr/>
              <a:t>38</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The third type of evolution is change across kind.  This is the type that most Christians think about when they use the word “evolution.”</a:t>
            </a:r>
          </a:p>
          <a:p>
            <a:endParaRPr lang="en-US" smtClean="0"/>
          </a:p>
          <a:p>
            <a:r>
              <a:rPr lang="en-US" smtClean="0"/>
              <a:t>As an aside, no biologist would ever say that “humans came from monkeys.”  First of all, monkeys are not the same as apes.  For one example, monkeys have tails and apes do not.  Secondly, no biologist would say that “humans came from apes.”  Those who hold this view would say that humans and apes came from common ancestry.  They would say that it’s not about apes turning into humans, they would say that a common ancestor changed both into humans and into apes.  Please, whatever your conclusions, let’s talk correctly about the topic.</a:t>
            </a:r>
          </a:p>
        </p:txBody>
      </p:sp>
      <p:sp>
        <p:nvSpPr>
          <p:cNvPr id="69636" name="Slide Number Placeholder 3"/>
          <p:cNvSpPr>
            <a:spLocks noGrp="1"/>
          </p:cNvSpPr>
          <p:nvPr>
            <p:ph type="sldNum" sz="quarter" idx="5"/>
          </p:nvPr>
        </p:nvSpPr>
        <p:spPr>
          <a:noFill/>
        </p:spPr>
        <p:txBody>
          <a:bodyPr/>
          <a:lstStyle/>
          <a:p>
            <a:fld id="{9CACAB33-575E-4EEB-B81A-BE4C09B097A6}" type="slidenum">
              <a:rPr lang="en-US" smtClean="0">
                <a:latin typeface="Arial" charset="0"/>
              </a:rPr>
              <a:pPr/>
              <a:t>39</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Cosmology/Geology - The primary support for this position is a single interpretation of the word “day” in Genesis 1.  These folks believe that if you don’t believe that the Hebrew word “</a:t>
            </a:r>
            <a:r>
              <a:rPr lang="en-US" dirty="0" err="1" smtClean="0"/>
              <a:t>yom</a:t>
            </a:r>
            <a:r>
              <a:rPr lang="en-US" dirty="0" smtClean="0"/>
              <a:t>” must be translated as a 24-hour-day in Genesis 1, then you don’t believe in the literal existence of Adam and Eve.  And if you don’t believe in their existence, then you don’t believe that original sin in the Fall was the origin of death.  And if you don’t believe that all death resulted from the Fall, then you have no need for Christ’s literal atonement.</a:t>
            </a:r>
          </a:p>
          <a:p>
            <a:pPr>
              <a:defRPr/>
            </a:pPr>
            <a:endParaRPr lang="en-US" dirty="0" smtClean="0"/>
          </a:p>
          <a:p>
            <a:pPr>
              <a:defRPr/>
            </a:pPr>
            <a:r>
              <a:rPr lang="en-US" dirty="0" smtClean="0"/>
              <a:t>Of course there are those of us who know that the word “</a:t>
            </a:r>
            <a:r>
              <a:rPr lang="en-US" dirty="0" err="1" smtClean="0"/>
              <a:t>yom</a:t>
            </a:r>
            <a:r>
              <a:rPr lang="en-US" dirty="0" smtClean="0"/>
              <a:t>” is translated in other ways, even in the Genesis passage.  And, logically, holding an old earth position does negate the literal existence of Adam and Eve.</a:t>
            </a:r>
          </a:p>
          <a:p>
            <a:pPr>
              <a:defRPr/>
            </a:pPr>
            <a:endParaRPr lang="en-US" dirty="0" smtClean="0"/>
          </a:p>
          <a:p>
            <a:pPr>
              <a:defRPr/>
            </a:pPr>
            <a:r>
              <a:rPr lang="en-US" dirty="0" smtClean="0"/>
              <a:t>What about death?  Well, I think that it was around before Adam and Eve’s fall.  Genesis 1 and 2 do not tell us when </a:t>
            </a:r>
            <a:r>
              <a:rPr lang="en-US" dirty="0" err="1" smtClean="0"/>
              <a:t>satan</a:t>
            </a:r>
            <a:r>
              <a:rPr lang="en-US" dirty="0" smtClean="0"/>
              <a:t> fell, but clearly he was present in the garden.  Death is separation from God.  That’s the worst part.  Clearly the “god of this world [system]” was separated from God before the Fall.  What were the consequences of his fall?  We don’t really know.</a:t>
            </a:r>
          </a:p>
          <a:p>
            <a:pPr>
              <a:defRPr/>
            </a:pPr>
            <a:endParaRPr lang="en-US" dirty="0" smtClean="0"/>
          </a:p>
          <a:p>
            <a:pPr>
              <a:defRPr/>
            </a:pPr>
            <a:r>
              <a:rPr lang="en-US" dirty="0" smtClean="0"/>
              <a:t>In the past, I was a young-</a:t>
            </a:r>
            <a:r>
              <a:rPr lang="en-US" dirty="0" err="1" smtClean="0"/>
              <a:t>earther</a:t>
            </a:r>
            <a:r>
              <a:rPr lang="en-US" dirty="0" smtClean="0"/>
              <a:t>.  I have studied the topic over time and have concluded that all physical evidence points to the fact that the creation did have a beginning, but that it was billions of years ago.</a:t>
            </a:r>
          </a:p>
          <a:p>
            <a:pPr>
              <a:defRPr/>
            </a:pPr>
            <a:endParaRPr lang="en-US" dirty="0" smtClean="0"/>
          </a:p>
          <a:p>
            <a:pPr>
              <a:defRPr/>
            </a:pPr>
            <a:r>
              <a:rPr lang="en-US" dirty="0" smtClean="0"/>
              <a:t> My other views are held in this slide.</a:t>
            </a:r>
            <a:endParaRPr lang="en-US" dirty="0"/>
          </a:p>
        </p:txBody>
      </p:sp>
      <p:sp>
        <p:nvSpPr>
          <p:cNvPr id="70660" name="Slide Number Placeholder 3"/>
          <p:cNvSpPr>
            <a:spLocks noGrp="1"/>
          </p:cNvSpPr>
          <p:nvPr>
            <p:ph type="sldNum" sz="quarter" idx="5"/>
          </p:nvPr>
        </p:nvSpPr>
        <p:spPr>
          <a:noFill/>
        </p:spPr>
        <p:txBody>
          <a:bodyPr/>
          <a:lstStyle/>
          <a:p>
            <a:fld id="{513434D3-555A-46E6-944E-5E6CE784F419}" type="slidenum">
              <a:rPr lang="en-US" smtClean="0">
                <a:latin typeface="Arial" charset="0"/>
              </a:rPr>
              <a:pPr/>
              <a:t>43</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It’s important to know the background of the person who is writing on origins.  There are lots of people out there who write on this topic and who simply do not have the science background to do so.  I think that a person should have a minimum of a master’s degree from an accredited university in a related science content area to write on this topic.  Check out people’s credentials and you’ll find that people often do not have the background that they should have.</a:t>
            </a:r>
          </a:p>
        </p:txBody>
      </p:sp>
      <p:sp>
        <p:nvSpPr>
          <p:cNvPr id="51204" name="Slide Number Placeholder 3"/>
          <p:cNvSpPr>
            <a:spLocks noGrp="1"/>
          </p:cNvSpPr>
          <p:nvPr>
            <p:ph type="sldNum" sz="quarter" idx="5"/>
          </p:nvPr>
        </p:nvSpPr>
        <p:spPr>
          <a:noFill/>
        </p:spPr>
        <p:txBody>
          <a:bodyPr/>
          <a:lstStyle/>
          <a:p>
            <a:fld id="{31A35B51-4391-4E69-9051-A07C245BA27E}" type="slidenum">
              <a:rPr lang="en-US" smtClean="0">
                <a:latin typeface="Arial" charset="0"/>
              </a:rPr>
              <a:pPr/>
              <a:t>13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4289A3BF-C028-4317-BA07-84D85F928E60}" type="slidenum">
              <a:rPr lang="en-US" smtClean="0">
                <a:latin typeface="Arial" charset="0"/>
              </a:rPr>
              <a:pPr/>
              <a:t>14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Have you read the Origins?  Do you talk about Darwin without having ever read him?  How can that be?  You really should stop talking about him until you have at least read an abridged version of the Origins.  I’m not talking about reading ABOUT Darwin – I’m talking about reading his work.</a:t>
            </a:r>
          </a:p>
        </p:txBody>
      </p:sp>
      <p:sp>
        <p:nvSpPr>
          <p:cNvPr id="53252" name="Slide Number Placeholder 3"/>
          <p:cNvSpPr>
            <a:spLocks noGrp="1"/>
          </p:cNvSpPr>
          <p:nvPr>
            <p:ph type="sldNum" sz="quarter" idx="5"/>
          </p:nvPr>
        </p:nvSpPr>
        <p:spPr>
          <a:noFill/>
        </p:spPr>
        <p:txBody>
          <a:bodyPr/>
          <a:lstStyle/>
          <a:p>
            <a:fld id="{DA681C0A-4B6D-462D-9858-7F614D8BD815}" type="slidenum">
              <a:rPr lang="en-US" smtClean="0">
                <a:latin typeface="Arial" charset="0"/>
              </a:rPr>
              <a:pPr/>
              <a:t>15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This is the way that the “debate” is usually presented in Christian circles.  It’s presented as if there are only two sides:  the “true” young-earth creationist, bible-believers and those pagan scientists.  This is a shame on Christianity.  This does not represent the area at all.</a:t>
            </a:r>
          </a:p>
          <a:p>
            <a:endParaRPr lang="en-US" smtClean="0"/>
          </a:p>
          <a:p>
            <a:r>
              <a:rPr lang="en-US" smtClean="0"/>
              <a:t>I am a scientist.  I am a Christian.  I affirm that God made all.  That fact is clearly taught in Scripture.  I am deeply offended at “believers” who equate science with paganism.</a:t>
            </a:r>
          </a:p>
        </p:txBody>
      </p:sp>
      <p:sp>
        <p:nvSpPr>
          <p:cNvPr id="54276" name="Slide Number Placeholder 3"/>
          <p:cNvSpPr>
            <a:spLocks noGrp="1"/>
          </p:cNvSpPr>
          <p:nvPr>
            <p:ph type="sldNum" sz="quarter" idx="5"/>
          </p:nvPr>
        </p:nvSpPr>
        <p:spPr>
          <a:noFill/>
        </p:spPr>
        <p:txBody>
          <a:bodyPr/>
          <a:lstStyle/>
          <a:p>
            <a:fld id="{8C79E64E-5716-4BD4-B3DF-A1E94439A5D6}" type="slidenum">
              <a:rPr lang="en-US" smtClean="0">
                <a:latin typeface="Arial" charset="0"/>
              </a:rPr>
              <a:pPr/>
              <a:t>16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We need to understand the situation better.  The first distinction that we should make is that there is a difference in questions of the “Who” of creation and the “How” of creation.  They are two separate questions. To discuss the topic of origins, we first have to discuss the “Who” of creation.</a:t>
            </a:r>
          </a:p>
          <a:p>
            <a:endParaRPr lang="en-US" smtClean="0"/>
          </a:p>
          <a:p>
            <a:r>
              <a:rPr lang="en-US" smtClean="0"/>
              <a:t>Two of the many worldviews are naturalism and theism. Evolutionism, like any other “ism,” is a worldview. It is a subset of the larger worldview called naturalism -- the worldview that states that only matter/energy exist.  It denies the existence of a spiritual world.  Clearly a naturalist has ONLY natural mechanisms to account for the presence of the creation.  Indeed, for the naturalist, this is not a “creation” because there is no Creator.  If a person does not believe in the existence of God, then you really have no common ground to discuss the topic of origins.  You cannot discuss “How” God made the creation.  With a non-Christian, focus on the person and work of Jesus.</a:t>
            </a:r>
          </a:p>
        </p:txBody>
      </p:sp>
      <p:sp>
        <p:nvSpPr>
          <p:cNvPr id="55300" name="Slide Number Placeholder 3"/>
          <p:cNvSpPr>
            <a:spLocks noGrp="1"/>
          </p:cNvSpPr>
          <p:nvPr>
            <p:ph type="sldNum" sz="quarter" idx="5"/>
          </p:nvPr>
        </p:nvSpPr>
        <p:spPr>
          <a:noFill/>
        </p:spPr>
        <p:txBody>
          <a:bodyPr/>
          <a:lstStyle/>
          <a:p>
            <a:fld id="{DD76C89D-02BE-47CB-A1A8-BC6103D61F20}" type="slidenum">
              <a:rPr lang="en-US" smtClean="0">
                <a:latin typeface="Arial" charset="0"/>
              </a:rPr>
              <a:pPr/>
              <a:t>23</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We need to understand the situation better.  The first distinction that we should make is that there is a difference in questions of the “Who” of creation and the “How” of creation.  They are two separate questions. To discuss the topic of origins, we first have to discuss the “Who” of creation.</a:t>
            </a:r>
          </a:p>
          <a:p>
            <a:endParaRPr lang="en-US" smtClean="0"/>
          </a:p>
          <a:p>
            <a:r>
              <a:rPr lang="en-US" smtClean="0"/>
              <a:t>Two of the many worldviews are naturalism and theism. Evolutionism, like any other “ism,” is a worldview. It is a subset of the larger worldview called naturalism -- the worldview that states that only matter/energy exist.  It denies the existence of a spiritual world.  Clearly a naturalist has ONLY natural mechanisms to account for the presence of the creation.  Indeed, for the naturalist, this is not a “creation” because there is no Creator.  If a person does not believe in the existence of God, then you really have no common ground to discuss the topic of origins.  You cannot discuss “How” God made the creation.  With a non-Christian, focus on the person and work of Jesus.</a:t>
            </a:r>
          </a:p>
        </p:txBody>
      </p:sp>
      <p:sp>
        <p:nvSpPr>
          <p:cNvPr id="56324" name="Slide Number Placeholder 3"/>
          <p:cNvSpPr>
            <a:spLocks noGrp="1"/>
          </p:cNvSpPr>
          <p:nvPr>
            <p:ph type="sldNum" sz="quarter" idx="5"/>
          </p:nvPr>
        </p:nvSpPr>
        <p:spPr>
          <a:noFill/>
        </p:spPr>
        <p:txBody>
          <a:bodyPr/>
          <a:lstStyle/>
          <a:p>
            <a:fld id="{4C99577C-E915-44E0-A322-50C653F2373B}" type="slidenum">
              <a:rPr lang="en-US" smtClean="0">
                <a:latin typeface="Arial" charset="0"/>
              </a:rPr>
              <a:pPr/>
              <a:t>26</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We need to understand the situation better.  The first distinction that we should make is that there is a difference in questions of the “Who” of creation and the “How” of creation.  They are two separate questions. To discuss the topic of origins, we first have to discuss the “Who” of creation.</a:t>
            </a:r>
          </a:p>
          <a:p>
            <a:endParaRPr lang="en-US" smtClean="0"/>
          </a:p>
          <a:p>
            <a:r>
              <a:rPr lang="en-US" smtClean="0"/>
              <a:t>Two of the many worldviews are naturalism and theism. Evolutionism, like any other “ism,” is a worldview. It is a subset of the larger worldview called naturalism -- the worldview that states that only matter/energy exist.  It denies the existence of a spiritual world.  Clearly a naturalist has ONLY natural mechanisms to account for the presence of the creation.  Indeed, for the naturalist, this is not a “creation” because there is no Creator.  If a person does not believe in the existence of God, then you really have no common ground to discuss the topic of origins.  You cannot discuss “How” God made the creation.  With a non-Christian, focus on the person and work of Jesus.</a:t>
            </a:r>
          </a:p>
        </p:txBody>
      </p:sp>
      <p:sp>
        <p:nvSpPr>
          <p:cNvPr id="57348" name="Slide Number Placeholder 3"/>
          <p:cNvSpPr>
            <a:spLocks noGrp="1"/>
          </p:cNvSpPr>
          <p:nvPr>
            <p:ph type="sldNum" sz="quarter" idx="5"/>
          </p:nvPr>
        </p:nvSpPr>
        <p:spPr>
          <a:noFill/>
        </p:spPr>
        <p:txBody>
          <a:bodyPr/>
          <a:lstStyle/>
          <a:p>
            <a:fld id="{957551E0-ADD0-4268-B68D-91D5F9843E3B}" type="slidenum">
              <a:rPr lang="en-US" smtClean="0">
                <a:latin typeface="Arial" charset="0"/>
              </a:rPr>
              <a:pPr/>
              <a:t>27</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lnSpc>
                <a:spcPct val="100000"/>
              </a:lnSpc>
              <a:spcBef>
                <a:spcPct val="0"/>
              </a:spcBef>
              <a:buClrTx/>
              <a:buSzTx/>
              <a:buFontTx/>
              <a:buNone/>
              <a:defRPr/>
            </a:pPr>
            <a:endParaRPr kumimoji="1" lang="en-US" dirty="0">
              <a:latin typeface="Arial" pitchFamily="34" charset="0"/>
            </a:endParaRPr>
          </a:p>
        </p:txBody>
      </p:sp>
      <p:pic>
        <p:nvPicPr>
          <p:cNvPr id="5"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a:ln w="9525">
            <a:noFill/>
            <a:miter lim="800000"/>
            <a:headEnd/>
            <a:tailEnd/>
          </a:ln>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lnSpc>
                <a:spcPct val="100000"/>
              </a:lnSpc>
              <a:spcBef>
                <a:spcPct val="0"/>
              </a:spcBef>
              <a:buClrTx/>
              <a:buSzTx/>
              <a:buFontTx/>
              <a:buNone/>
              <a:defRPr/>
            </a:pPr>
            <a:endParaRPr kumimoji="1" lang="en-US" dirty="0">
              <a:latin typeface="Arial" pitchFamily="34" charset="0"/>
            </a:endParaRPr>
          </a:p>
        </p:txBody>
      </p:sp>
      <p:sp>
        <p:nvSpPr>
          <p:cNvPr id="23557"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2355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pPr>
              <a:defRPr/>
            </a:pPr>
            <a:fld id="{EC7601FA-DDA4-4208-8405-2211EE0B1E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BF2113-723B-4BF9-81BD-CC6C64817D5F}" type="slidenum">
              <a:rPr lang="en-US"/>
              <a:pPr>
                <a:defRPr/>
              </a:pPr>
              <a:t>‹#›</a:t>
            </a:fld>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826D0E9-41EA-476B-9715-E506DC16B01A}" type="slidenum">
              <a:rPr lang="en-US"/>
              <a:pPr>
                <a:defRPr/>
              </a:pPr>
              <a:t>‹#›</a:t>
            </a:fld>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3B393BD-27FB-422A-8648-96F66AC257E8}" type="slidenum">
              <a:rPr lang="en-US"/>
              <a:pPr>
                <a:defRPr/>
              </a:pPr>
              <a:t>‹#›</a:t>
            </a:fld>
            <a:endParaRPr lang="en-US"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2923477-4B49-4F7B-A2C4-EDFB3811530B}" type="slidenum">
              <a:rPr lang="en-US"/>
              <a:pPr>
                <a:defRPr/>
              </a:pPr>
              <a:t>‹#›</a:t>
            </a:fld>
            <a:endParaRPr lang="en-US" sz="1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DCCE7E5-B7BA-448B-98BD-AD29B62E57A7}" type="slidenum">
              <a:rPr lang="en-US"/>
              <a:pPr>
                <a:defRPr/>
              </a:pPr>
              <a:t>‹#›</a:t>
            </a:fld>
            <a:endParaRPr lang="en-US"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F81310C-6A8F-4A8C-AAA1-D1AF5B177B88}" type="slidenum">
              <a:rPr lang="en-US"/>
              <a:pPr>
                <a:defRPr/>
              </a:pPr>
              <a:t>‹#›</a:t>
            </a:fld>
            <a:endParaRPr lang="en-US" sz="14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2A4C133-CAFC-4418-80A0-7D44FB0052DB}" type="slidenum">
              <a:rPr lang="en-US"/>
              <a:pPr>
                <a:defRPr/>
              </a:pPr>
              <a:t>‹#›</a:t>
            </a:fld>
            <a:endParaRPr lang="en-US"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9B80A31-5E74-4F32-BD8C-FC30FCB00CF3}" type="slidenum">
              <a:rPr lang="en-US"/>
              <a:pPr>
                <a:defRPr/>
              </a:pPr>
              <a:t>‹#›</a:t>
            </a:fld>
            <a:endParaRPr lang="en-US" sz="1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6F01D4A-F717-452D-BC84-3ADF2A763C3C}" type="slidenum">
              <a:rPr lang="en-US"/>
              <a:pPr>
                <a:defRPr/>
              </a:pPr>
              <a:t>‹#›</a:t>
            </a:fld>
            <a:endParaRPr lang="en-US"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2908407-760A-4A5E-93B8-05DD249E4FEA}" type="slidenum">
              <a:rPr lang="en-US"/>
              <a:pPr>
                <a:defRPr/>
              </a:pPr>
              <a:t>‹#›</a:t>
            </a:fld>
            <a:endParaRPr lang="en-US" sz="1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defRPr/>
            </a:pPr>
            <a:endParaRPr kumimoji="1" lang="en-US" dirty="0">
              <a:latin typeface="Arial" pitchFamily="34" charset="0"/>
            </a:endParaRPr>
          </a:p>
        </p:txBody>
      </p:sp>
      <p:sp>
        <p:nvSpPr>
          <p:cNvPr id="22531"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lnSpc>
                <a:spcPct val="100000"/>
              </a:lnSpc>
              <a:spcBef>
                <a:spcPct val="0"/>
              </a:spcBef>
              <a:buClrTx/>
              <a:buSzTx/>
              <a:buFontTx/>
              <a:buNone/>
              <a:defRPr/>
            </a:pPr>
            <a:endParaRPr kumimoji="1" lang="en-US" dirty="0">
              <a:latin typeface="Arial" pitchFamily="34" charset="0"/>
            </a:endParaRPr>
          </a:p>
        </p:txBody>
      </p:sp>
      <p:sp>
        <p:nvSpPr>
          <p:cNvPr id="22532"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lnSpc>
                <a:spcPct val="100000"/>
              </a:lnSpc>
              <a:spcBef>
                <a:spcPct val="0"/>
              </a:spcBef>
              <a:buClrTx/>
              <a:buSzTx/>
              <a:buFontTx/>
              <a:buNone/>
              <a:defRPr/>
            </a:pPr>
            <a:endParaRPr kumimoji="1" lang="en-US" dirty="0">
              <a:latin typeface="Arial" pitchFamily="34" charset="0"/>
            </a:endParaRPr>
          </a:p>
        </p:txBody>
      </p:sp>
      <p:sp>
        <p:nvSpPr>
          <p:cNvPr id="22533"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lnSpc>
                <a:spcPct val="100000"/>
              </a:lnSpc>
              <a:spcBef>
                <a:spcPct val="0"/>
              </a:spcBef>
              <a:buClrTx/>
              <a:buSzTx/>
              <a:buFontTx/>
              <a:buNone/>
              <a:defRPr/>
            </a:pPr>
            <a:endParaRPr kumimoji="1" lang="en-US" dirty="0">
              <a:latin typeface="Arial" pitchFamily="34" charset="0"/>
            </a:endParaRPr>
          </a:p>
        </p:txBody>
      </p:sp>
      <p:sp>
        <p:nvSpPr>
          <p:cNvPr id="103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535"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a:solidFill>
                  <a:schemeClr val="tx2"/>
                </a:solidFill>
                <a:latin typeface="Arial" pitchFamily="34" charset="0"/>
              </a:defRPr>
            </a:lvl1pPr>
          </a:lstStyle>
          <a:p>
            <a:pPr>
              <a:defRPr/>
            </a:pPr>
            <a:endParaRPr lang="en-US"/>
          </a:p>
        </p:txBody>
      </p:sp>
      <p:sp>
        <p:nvSpPr>
          <p:cNvPr id="22536"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a:solidFill>
                  <a:schemeClr val="tx2"/>
                </a:solidFill>
                <a:latin typeface="Arial" pitchFamily="34" charset="0"/>
              </a:defRPr>
            </a:lvl1pPr>
          </a:lstStyle>
          <a:p>
            <a:pPr>
              <a:defRPr/>
            </a:pPr>
            <a:endParaRPr lang="en-US"/>
          </a:p>
        </p:txBody>
      </p:sp>
      <p:pic>
        <p:nvPicPr>
          <p:cNvPr id="1033" name="Picture 9"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a:ln w="9525">
            <a:noFill/>
            <a:miter lim="800000"/>
            <a:headEnd/>
            <a:tailEnd/>
          </a:ln>
        </p:spPr>
      </p:pic>
      <p:sp>
        <p:nvSpPr>
          <p:cNvPr id="22538"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lnSpc>
                <a:spcPct val="100000"/>
              </a:lnSpc>
              <a:spcBef>
                <a:spcPct val="0"/>
              </a:spcBef>
              <a:buClrTx/>
              <a:buSzTx/>
              <a:buFontTx/>
              <a:buNone/>
              <a:defRPr/>
            </a:pPr>
            <a:endParaRPr kumimoji="1" lang="en-US" dirty="0">
              <a:latin typeface="Arial" pitchFamily="34" charset="0"/>
            </a:endParaRPr>
          </a:p>
        </p:txBody>
      </p:sp>
      <p:sp>
        <p:nvSpPr>
          <p:cNvPr id="22539"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a:solidFill>
                  <a:schemeClr val="tx2"/>
                </a:solidFill>
                <a:latin typeface="Arial" pitchFamily="34" charset="0"/>
              </a:defRPr>
            </a:lvl1pPr>
          </a:lstStyle>
          <a:p>
            <a:pPr>
              <a:defRPr/>
            </a:pPr>
            <a:fld id="{2B2E836B-213D-4D82-B1E4-913EA563C9FB}" type="slidenum">
              <a:rPr lang="en-US"/>
              <a:pPr>
                <a:defRPr/>
              </a:pPr>
              <a:t>‹#›</a:t>
            </a:fld>
            <a:endParaRPr lang="en-US" sz="1400" dirty="0"/>
          </a:p>
        </p:txBody>
      </p:sp>
      <p:sp>
        <p:nvSpPr>
          <p:cNvPr id="103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7"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0" fontAlgn="base" hangingPunct="0">
        <a:spcBef>
          <a:spcPct val="0"/>
        </a:spcBef>
        <a:spcAft>
          <a:spcPct val="0"/>
        </a:spcAft>
        <a:defRPr sz="4400">
          <a:solidFill>
            <a:schemeClr val="tx2"/>
          </a:solidFill>
          <a:latin typeface="Arial" pitchFamily="34" charset="0"/>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Arial" pitchFamily="34" charset="0"/>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Arial" pitchFamily="34" charset="0"/>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Arial" pitchFamily="34" charset="0"/>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Arial" pitchFamily="34" charset="0"/>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Arial" pitchFamily="34" charset="0"/>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838200" y="381000"/>
            <a:ext cx="7772400" cy="2514600"/>
          </a:xfrm>
        </p:spPr>
        <p:txBody>
          <a:bodyPr/>
          <a:lstStyle/>
          <a:p>
            <a:pPr algn="ctr" eaLnBrk="1" hangingPunct="1"/>
            <a:r>
              <a:rPr lang="en-US" sz="5400" smtClean="0">
                <a:latin typeface="Arial" charset="0"/>
              </a:rPr>
              <a:t>A Christian Perspective on Origins: </a:t>
            </a:r>
            <a:br>
              <a:rPr lang="en-US" sz="5400" smtClean="0">
                <a:latin typeface="Arial" charset="0"/>
              </a:rPr>
            </a:br>
            <a:r>
              <a:rPr lang="en-US" sz="5400" smtClean="0">
                <a:latin typeface="Arial" charset="0"/>
              </a:rPr>
              <a:t>A Plea for Civility</a:t>
            </a:r>
          </a:p>
        </p:txBody>
      </p:sp>
      <p:sp>
        <p:nvSpPr>
          <p:cNvPr id="3075" name="Rectangle 7"/>
          <p:cNvSpPr>
            <a:spLocks noGrp="1" noChangeArrowheads="1"/>
          </p:cNvSpPr>
          <p:nvPr>
            <p:ph type="subTitle" idx="1"/>
          </p:nvPr>
        </p:nvSpPr>
        <p:spPr>
          <a:xfrm>
            <a:off x="3657600" y="4343400"/>
            <a:ext cx="4972050" cy="914400"/>
          </a:xfrm>
        </p:spPr>
        <p:txBody>
          <a:bodyPr/>
          <a:lstStyle/>
          <a:p>
            <a:pPr eaLnBrk="1" hangingPunct="1">
              <a:lnSpc>
                <a:spcPct val="80000"/>
              </a:lnSpc>
            </a:pPr>
            <a:r>
              <a:rPr lang="en-US" sz="2800" smtClean="0">
                <a:latin typeface="Arial" charset="0"/>
              </a:rPr>
              <a:t>© Dr. John Robert Schutt</a:t>
            </a:r>
          </a:p>
          <a:p>
            <a:pPr eaLnBrk="1" hangingPunct="1">
              <a:lnSpc>
                <a:spcPct val="80000"/>
              </a:lnSpc>
            </a:pPr>
            <a:r>
              <a:rPr lang="en-US" sz="2800" smtClean="0">
                <a:latin typeface="Arial" charset="0"/>
              </a:rPr>
              <a:t>Taylor University Fort Wayne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4572000"/>
            <a:ext cx="3200400" cy="1219200"/>
          </a:xfrm>
        </p:spPr>
        <p:txBody>
          <a:bodyPr/>
          <a:lstStyle/>
          <a:p>
            <a:pPr algn="ctr">
              <a:buFont typeface="Wingdings" pitchFamily="2" charset="2"/>
              <a:buNone/>
            </a:pPr>
            <a:r>
              <a:rPr lang="en-US" smtClean="0">
                <a:latin typeface="Arial" charset="0"/>
              </a:rPr>
              <a:t>“Dr. Dino”</a:t>
            </a:r>
          </a:p>
          <a:p>
            <a:pPr algn="ctr">
              <a:buFont typeface="Wingdings" pitchFamily="2" charset="2"/>
              <a:buNone/>
            </a:pPr>
            <a:r>
              <a:rPr lang="en-US" smtClean="0">
                <a:latin typeface="Arial" charset="0"/>
              </a:rPr>
              <a:t>Kent Hovind</a:t>
            </a:r>
          </a:p>
        </p:txBody>
      </p:sp>
      <p:pic>
        <p:nvPicPr>
          <p:cNvPr id="12291" name="Picture 2"/>
          <p:cNvPicPr>
            <a:picLocks noChangeAspect="1" noChangeArrowheads="1"/>
          </p:cNvPicPr>
          <p:nvPr/>
        </p:nvPicPr>
        <p:blipFill>
          <a:blip r:embed="rId2" cstate="print"/>
          <a:srcRect/>
          <a:stretch>
            <a:fillRect/>
          </a:stretch>
        </p:blipFill>
        <p:spPr bwMode="auto">
          <a:xfrm>
            <a:off x="457200" y="762000"/>
            <a:ext cx="3184525" cy="3733800"/>
          </a:xfrm>
          <a:prstGeom prst="rect">
            <a:avLst/>
          </a:prstGeom>
          <a:noFill/>
          <a:ln w="9525" algn="ctr">
            <a:noFill/>
            <a:miter lim="800000"/>
            <a:headEnd/>
            <a:tailEnd/>
          </a:ln>
        </p:spPr>
      </p:pic>
      <p:sp>
        <p:nvSpPr>
          <p:cNvPr id="12292" name="Content Placeholder 2"/>
          <p:cNvSpPr txBox="1">
            <a:spLocks/>
          </p:cNvSpPr>
          <p:nvPr/>
        </p:nvSpPr>
        <p:spPr bwMode="auto">
          <a:xfrm>
            <a:off x="3657600" y="1295400"/>
            <a:ext cx="5486400" cy="5181600"/>
          </a:xfrm>
          <a:prstGeom prst="rect">
            <a:avLst/>
          </a:prstGeom>
          <a:noFill/>
          <a:ln w="9525">
            <a:noFill/>
            <a:miter lim="800000"/>
            <a:headEnd/>
            <a:tailEnd/>
          </a:ln>
        </p:spPr>
        <p:txBody>
          <a:bodyPr/>
          <a:lstStyle/>
          <a:p>
            <a:r>
              <a:rPr lang="en-US" b="1"/>
              <a:t>Patriot Bible University</a:t>
            </a:r>
            <a:endParaRPr lang="en-US"/>
          </a:p>
          <a:p>
            <a:endParaRPr lang="en-US" b="1"/>
          </a:p>
          <a:p>
            <a:r>
              <a:rPr lang="en-US" b="1"/>
              <a:t>Lack of accreditation.</a:t>
            </a:r>
            <a:r>
              <a:rPr lang="en-US"/>
              <a:t> This institution is not accredited by standard accreditation bodies -- those recognized by the Council for Higher Education Accreditation. Instead, it sports an "accreditation" from the American Accrediting Association of Theological Institutions, which for $100 will issue "credentials" for an institution that could not pass muster under CHEA guidelines.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4572000"/>
            <a:ext cx="3200400" cy="1219200"/>
          </a:xfrm>
        </p:spPr>
        <p:txBody>
          <a:bodyPr/>
          <a:lstStyle/>
          <a:p>
            <a:pPr algn="ctr">
              <a:buFont typeface="Wingdings" pitchFamily="2" charset="2"/>
              <a:buNone/>
            </a:pPr>
            <a:r>
              <a:rPr lang="en-US" smtClean="0">
                <a:latin typeface="Arial" charset="0"/>
              </a:rPr>
              <a:t>“Dr. Dino”</a:t>
            </a:r>
          </a:p>
          <a:p>
            <a:pPr algn="ctr">
              <a:buFont typeface="Wingdings" pitchFamily="2" charset="2"/>
              <a:buNone/>
            </a:pPr>
            <a:r>
              <a:rPr lang="en-US" smtClean="0">
                <a:latin typeface="Arial" charset="0"/>
              </a:rPr>
              <a:t>Kent Hovind</a:t>
            </a:r>
          </a:p>
        </p:txBody>
      </p:sp>
      <p:pic>
        <p:nvPicPr>
          <p:cNvPr id="13315" name="Picture 2"/>
          <p:cNvPicPr>
            <a:picLocks noChangeAspect="1" noChangeArrowheads="1"/>
          </p:cNvPicPr>
          <p:nvPr/>
        </p:nvPicPr>
        <p:blipFill>
          <a:blip r:embed="rId2" cstate="print"/>
          <a:srcRect/>
          <a:stretch>
            <a:fillRect/>
          </a:stretch>
        </p:blipFill>
        <p:spPr bwMode="auto">
          <a:xfrm>
            <a:off x="457200" y="762000"/>
            <a:ext cx="3184525" cy="3733800"/>
          </a:xfrm>
          <a:prstGeom prst="rect">
            <a:avLst/>
          </a:prstGeom>
          <a:noFill/>
          <a:ln w="9525" algn="ctr">
            <a:noFill/>
            <a:miter lim="800000"/>
            <a:headEnd/>
            <a:tailEnd/>
          </a:ln>
        </p:spPr>
      </p:pic>
      <p:sp>
        <p:nvSpPr>
          <p:cNvPr id="13316" name="Content Placeholder 2"/>
          <p:cNvSpPr txBox="1">
            <a:spLocks/>
          </p:cNvSpPr>
          <p:nvPr/>
        </p:nvSpPr>
        <p:spPr bwMode="auto">
          <a:xfrm>
            <a:off x="3657600" y="1295400"/>
            <a:ext cx="5486400" cy="5181600"/>
          </a:xfrm>
          <a:prstGeom prst="rect">
            <a:avLst/>
          </a:prstGeom>
          <a:noFill/>
          <a:ln w="9525">
            <a:noFill/>
            <a:miter lim="800000"/>
            <a:headEnd/>
            <a:tailEnd/>
          </a:ln>
        </p:spPr>
        <p:txBody>
          <a:bodyPr/>
          <a:lstStyle/>
          <a:p>
            <a:r>
              <a:rPr lang="en-US" sz="2800"/>
              <a:t>Kent Hovind … was convicted of federal tax offenses and related charges, for which he is currently serving a 10-year sentence.</a:t>
            </a:r>
          </a:p>
          <a:p>
            <a:r>
              <a:rPr lang="en-US" sz="2000"/>
              <a:t>http://en.wikipedia.org/wiki/Kent_hovind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914400" y="3429000"/>
            <a:ext cx="4648200" cy="2787650"/>
          </a:xfrm>
        </p:spPr>
        <p:txBody>
          <a:bodyPr/>
          <a:lstStyle/>
          <a:p>
            <a:pPr marL="0" indent="0">
              <a:buFont typeface="Wingdings" pitchFamily="2" charset="2"/>
              <a:buNone/>
            </a:pPr>
            <a:r>
              <a:rPr lang="en-US" smtClean="0">
                <a:latin typeface="Arial" charset="0"/>
              </a:rPr>
              <a:t>(The original is, “There but for the grace of God, goes John Bradford.”)</a:t>
            </a:r>
          </a:p>
        </p:txBody>
      </p:sp>
      <p:pic>
        <p:nvPicPr>
          <p:cNvPr id="14339" name="Picture 2"/>
          <p:cNvPicPr>
            <a:picLocks noChangeAspect="1" noChangeArrowheads="1"/>
          </p:cNvPicPr>
          <p:nvPr/>
        </p:nvPicPr>
        <p:blipFill>
          <a:blip r:embed="rId2" cstate="print"/>
          <a:srcRect/>
          <a:stretch>
            <a:fillRect/>
          </a:stretch>
        </p:blipFill>
        <p:spPr bwMode="auto">
          <a:xfrm>
            <a:off x="5486400" y="2514600"/>
            <a:ext cx="3409950" cy="3343275"/>
          </a:xfrm>
          <a:prstGeom prst="rect">
            <a:avLst/>
          </a:prstGeom>
          <a:noFill/>
          <a:ln w="9525" algn="ctr">
            <a:noFill/>
            <a:miter lim="800000"/>
            <a:headEnd/>
            <a:tailEnd/>
          </a:ln>
        </p:spPr>
      </p:pic>
      <p:sp>
        <p:nvSpPr>
          <p:cNvPr id="14340" name="Rectangle 4"/>
          <p:cNvSpPr>
            <a:spLocks noChangeArrowheads="1"/>
          </p:cNvSpPr>
          <p:nvPr/>
        </p:nvSpPr>
        <p:spPr bwMode="auto">
          <a:xfrm>
            <a:off x="6019800" y="5867400"/>
            <a:ext cx="2303463" cy="757238"/>
          </a:xfrm>
          <a:prstGeom prst="rect">
            <a:avLst/>
          </a:prstGeom>
          <a:noFill/>
          <a:ln w="9525">
            <a:noFill/>
            <a:miter lim="800000"/>
            <a:headEnd/>
            <a:tailEnd/>
          </a:ln>
        </p:spPr>
        <p:txBody>
          <a:bodyPr wrap="none">
            <a:spAutoFit/>
          </a:bodyPr>
          <a:lstStyle/>
          <a:p>
            <a:r>
              <a:rPr lang="en-US" b="1"/>
              <a:t>John Bradford</a:t>
            </a:r>
          </a:p>
          <a:p>
            <a:r>
              <a:rPr lang="en-US"/>
              <a:t>(1510 - 1555)</a:t>
            </a:r>
          </a:p>
        </p:txBody>
      </p:sp>
      <p:sp>
        <p:nvSpPr>
          <p:cNvPr id="14341" name="Title 1"/>
          <p:cNvSpPr>
            <a:spLocks noGrp="1"/>
          </p:cNvSpPr>
          <p:nvPr>
            <p:ph type="title"/>
          </p:nvPr>
        </p:nvSpPr>
        <p:spPr>
          <a:xfrm>
            <a:off x="457200" y="838200"/>
            <a:ext cx="8686800" cy="1066800"/>
          </a:xfrm>
        </p:spPr>
        <p:txBody>
          <a:bodyPr/>
          <a:lstStyle/>
          <a:p>
            <a:r>
              <a:rPr lang="en-US" sz="4000" smtClean="0">
                <a:latin typeface="Arial" charset="0"/>
              </a:rPr>
              <a:t>“There but for the grace of God, go 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838200"/>
            <a:ext cx="7924800" cy="762000"/>
          </a:xfrm>
        </p:spPr>
        <p:txBody>
          <a:bodyPr/>
          <a:lstStyle/>
          <a:p>
            <a:pPr eaLnBrk="1" hangingPunct="1"/>
            <a:r>
              <a:rPr lang="en-US" sz="4000" smtClean="0">
                <a:latin typeface="Arial" charset="0"/>
              </a:rPr>
              <a:t>A Few Background Statements</a:t>
            </a:r>
          </a:p>
        </p:txBody>
      </p:sp>
      <p:sp>
        <p:nvSpPr>
          <p:cNvPr id="185347" name="Rectangle 3"/>
          <p:cNvSpPr>
            <a:spLocks noGrp="1" noChangeArrowheads="1"/>
          </p:cNvSpPr>
          <p:nvPr>
            <p:ph type="body" idx="1"/>
          </p:nvPr>
        </p:nvSpPr>
        <p:spPr>
          <a:xfrm>
            <a:off x="914400" y="1600200"/>
            <a:ext cx="8229600" cy="5257800"/>
          </a:xfrm>
        </p:spPr>
        <p:txBody>
          <a:bodyPr/>
          <a:lstStyle/>
          <a:p>
            <a:pPr eaLnBrk="1" hangingPunct="1">
              <a:buFont typeface="Wingdings" pitchFamily="2" charset="2"/>
              <a:buNone/>
            </a:pPr>
            <a:r>
              <a:rPr lang="en-US" i="1" smtClean="0">
                <a:latin typeface="Arial" charset="0"/>
              </a:rPr>
              <a:t>4. In my opinion, it is important to know the academic background of the author/presenter</a:t>
            </a:r>
          </a:p>
          <a:p>
            <a:pPr eaLnBrk="1" hangingPunct="1">
              <a:buFont typeface="Wingdings" pitchFamily="2" charset="2"/>
              <a:buNone/>
            </a:pPr>
            <a:r>
              <a:rPr lang="en-US" sz="2800" smtClean="0">
                <a:latin typeface="Arial" charset="0"/>
              </a:rPr>
              <a:t>Who is Dr. Schutt?</a:t>
            </a:r>
          </a:p>
          <a:p>
            <a:pPr eaLnBrk="1" hangingPunct="1">
              <a:buFont typeface="Wingdings" pitchFamily="2" charset="2"/>
              <a:buNone/>
            </a:pPr>
            <a:r>
              <a:rPr lang="en-US" sz="2800" smtClean="0">
                <a:latin typeface="Arial" charset="0"/>
              </a:rPr>
              <a:t>Christian testimony:</a:t>
            </a:r>
          </a:p>
          <a:p>
            <a:pPr eaLnBrk="1" hangingPunct="1">
              <a:buFont typeface="Wingdings" pitchFamily="2" charset="2"/>
              <a:buNone/>
            </a:pPr>
            <a:r>
              <a:rPr lang="en-US" sz="2400" smtClean="0">
                <a:latin typeface="Arial" charset="0"/>
              </a:rPr>
              <a:t>	Growing up…</a:t>
            </a:r>
          </a:p>
          <a:p>
            <a:pPr eaLnBrk="1" hangingPunct="1">
              <a:buFont typeface="Wingdings" pitchFamily="2" charset="2"/>
              <a:buNone/>
            </a:pPr>
            <a:r>
              <a:rPr lang="en-US" sz="2400" smtClean="0">
                <a:latin typeface="Arial" charset="0"/>
              </a:rPr>
              <a:t>	I love Jesus!  I am one of His children.</a:t>
            </a:r>
          </a:p>
          <a:p>
            <a:pPr eaLnBrk="1" hangingPunct="1">
              <a:buFont typeface="Wingdings" pitchFamily="2" charset="2"/>
              <a:buNone/>
            </a:pPr>
            <a:r>
              <a:rPr lang="en-US" sz="2800" smtClean="0">
                <a:latin typeface="Arial" charset="0"/>
              </a:rPr>
              <a:t>Science training</a:t>
            </a:r>
          </a:p>
          <a:p>
            <a:pPr eaLnBrk="1" hangingPunct="1">
              <a:buFont typeface="Wingdings" pitchFamily="2" charset="2"/>
              <a:buNone/>
            </a:pPr>
            <a:r>
              <a:rPr lang="en-US" sz="2000" smtClean="0">
                <a:latin typeface="Arial" charset="0"/>
              </a:rPr>
              <a:t>	</a:t>
            </a:r>
            <a:r>
              <a:rPr lang="en-US" sz="2400" smtClean="0">
                <a:latin typeface="Arial" charset="0"/>
              </a:rPr>
              <a:t>BA, Biology, McDaniel College</a:t>
            </a:r>
          </a:p>
          <a:p>
            <a:pPr eaLnBrk="1" hangingPunct="1">
              <a:buFont typeface="Wingdings" pitchFamily="2" charset="2"/>
              <a:buNone/>
            </a:pPr>
            <a:r>
              <a:rPr lang="en-US" sz="2400" smtClean="0">
                <a:latin typeface="Arial" charset="0"/>
              </a:rPr>
              <a:t>	MA, Botany, The University of Tennessee, Knoxville</a:t>
            </a:r>
          </a:p>
          <a:p>
            <a:pPr eaLnBrk="1" hangingPunct="1">
              <a:buFont typeface="Wingdings" pitchFamily="2" charset="2"/>
              <a:buNone/>
            </a:pPr>
            <a:r>
              <a:rPr lang="en-US" sz="2400" smtClean="0">
                <a:latin typeface="Arial" charset="0"/>
              </a:rPr>
              <a:t>	Ph.D., Ecology, The University of Tennessee, Knoxville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5347">
                                            <p:txEl>
                                              <p:pRg st="1" end="1"/>
                                            </p:txEl>
                                          </p:spTgt>
                                        </p:tgtEl>
                                        <p:attrNameLst>
                                          <p:attrName>style.visibility</p:attrName>
                                        </p:attrNameLst>
                                      </p:cBhvr>
                                      <p:to>
                                        <p:strVal val="visible"/>
                                      </p:to>
                                    </p:set>
                                    <p:animEffect transition="in" filter="dissolve">
                                      <p:cBhvr>
                                        <p:cTn id="7" dur="500"/>
                                        <p:tgtEl>
                                          <p:spTgt spid="185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5347">
                                            <p:txEl>
                                              <p:pRg st="2" end="2"/>
                                            </p:txEl>
                                          </p:spTgt>
                                        </p:tgtEl>
                                        <p:attrNameLst>
                                          <p:attrName>style.visibility</p:attrName>
                                        </p:attrNameLst>
                                      </p:cBhvr>
                                      <p:to>
                                        <p:strVal val="visible"/>
                                      </p:to>
                                    </p:set>
                                    <p:animEffect transition="in" filter="dissolve">
                                      <p:cBhvr>
                                        <p:cTn id="12" dur="500"/>
                                        <p:tgtEl>
                                          <p:spTgt spid="185347">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85347">
                                            <p:txEl>
                                              <p:pRg st="3" end="3"/>
                                            </p:txEl>
                                          </p:spTgt>
                                        </p:tgtEl>
                                        <p:attrNameLst>
                                          <p:attrName>style.visibility</p:attrName>
                                        </p:attrNameLst>
                                      </p:cBhvr>
                                      <p:to>
                                        <p:strVal val="visible"/>
                                      </p:to>
                                    </p:set>
                                    <p:animEffect transition="in" filter="dissolve">
                                      <p:cBhvr>
                                        <p:cTn id="15" dur="500"/>
                                        <p:tgtEl>
                                          <p:spTgt spid="18534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85347">
                                            <p:txEl>
                                              <p:pRg st="4" end="4"/>
                                            </p:txEl>
                                          </p:spTgt>
                                        </p:tgtEl>
                                        <p:attrNameLst>
                                          <p:attrName>style.visibility</p:attrName>
                                        </p:attrNameLst>
                                      </p:cBhvr>
                                      <p:to>
                                        <p:strVal val="visible"/>
                                      </p:to>
                                    </p:set>
                                    <p:animEffect transition="in" filter="dissolve">
                                      <p:cBhvr>
                                        <p:cTn id="18" dur="500"/>
                                        <p:tgtEl>
                                          <p:spTgt spid="18534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5347">
                                            <p:txEl>
                                              <p:pRg st="5" end="5"/>
                                            </p:txEl>
                                          </p:spTgt>
                                        </p:tgtEl>
                                        <p:attrNameLst>
                                          <p:attrName>style.visibility</p:attrName>
                                        </p:attrNameLst>
                                      </p:cBhvr>
                                      <p:to>
                                        <p:strVal val="visible"/>
                                      </p:to>
                                    </p:set>
                                    <p:animEffect transition="in" filter="dissolve">
                                      <p:cBhvr>
                                        <p:cTn id="23" dur="500"/>
                                        <p:tgtEl>
                                          <p:spTgt spid="185347">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85347">
                                            <p:txEl>
                                              <p:pRg st="6" end="6"/>
                                            </p:txEl>
                                          </p:spTgt>
                                        </p:tgtEl>
                                        <p:attrNameLst>
                                          <p:attrName>style.visibility</p:attrName>
                                        </p:attrNameLst>
                                      </p:cBhvr>
                                      <p:to>
                                        <p:strVal val="visible"/>
                                      </p:to>
                                    </p:set>
                                    <p:animEffect transition="in" filter="dissolve">
                                      <p:cBhvr>
                                        <p:cTn id="26" dur="500"/>
                                        <p:tgtEl>
                                          <p:spTgt spid="185347">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85347">
                                            <p:txEl>
                                              <p:pRg st="7" end="7"/>
                                            </p:txEl>
                                          </p:spTgt>
                                        </p:tgtEl>
                                        <p:attrNameLst>
                                          <p:attrName>style.visibility</p:attrName>
                                        </p:attrNameLst>
                                      </p:cBhvr>
                                      <p:to>
                                        <p:strVal val="visible"/>
                                      </p:to>
                                    </p:set>
                                    <p:animEffect transition="in" filter="dissolve">
                                      <p:cBhvr>
                                        <p:cTn id="29" dur="500"/>
                                        <p:tgtEl>
                                          <p:spTgt spid="185347">
                                            <p:txEl>
                                              <p:pRg st="7" end="7"/>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85347">
                                            <p:txEl>
                                              <p:pRg st="8" end="8"/>
                                            </p:txEl>
                                          </p:spTgt>
                                        </p:tgtEl>
                                        <p:attrNameLst>
                                          <p:attrName>style.visibility</p:attrName>
                                        </p:attrNameLst>
                                      </p:cBhvr>
                                      <p:to>
                                        <p:strVal val="visible"/>
                                      </p:to>
                                    </p:set>
                                    <p:animEffect transition="in" filter="dissolve">
                                      <p:cBhvr>
                                        <p:cTn id="32" dur="500"/>
                                        <p:tgtEl>
                                          <p:spTgt spid="1853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838200"/>
            <a:ext cx="7924800" cy="762000"/>
          </a:xfrm>
        </p:spPr>
        <p:txBody>
          <a:bodyPr/>
          <a:lstStyle/>
          <a:p>
            <a:pPr eaLnBrk="1" hangingPunct="1"/>
            <a:r>
              <a:rPr lang="en-US" sz="4000" smtClean="0">
                <a:latin typeface="Arial" charset="0"/>
              </a:rPr>
              <a:t>A Few Background Statements</a:t>
            </a:r>
          </a:p>
        </p:txBody>
      </p:sp>
      <p:sp>
        <p:nvSpPr>
          <p:cNvPr id="185347" name="Rectangle 3"/>
          <p:cNvSpPr>
            <a:spLocks noGrp="1" noChangeArrowheads="1"/>
          </p:cNvSpPr>
          <p:nvPr>
            <p:ph type="body" idx="1"/>
          </p:nvPr>
        </p:nvSpPr>
        <p:spPr>
          <a:xfrm>
            <a:off x="914400" y="1600200"/>
            <a:ext cx="7924800" cy="5257800"/>
          </a:xfrm>
        </p:spPr>
        <p:txBody>
          <a:bodyPr/>
          <a:lstStyle/>
          <a:p>
            <a:pPr eaLnBrk="1" hangingPunct="1">
              <a:buFont typeface="Wingdings" pitchFamily="2" charset="2"/>
              <a:buNone/>
            </a:pPr>
            <a:r>
              <a:rPr lang="en-US" i="1" smtClean="0">
                <a:latin typeface="Arial" charset="0"/>
              </a:rPr>
              <a:t>5. I think that this is a topic where VERY FEW people change their mind.</a:t>
            </a:r>
          </a:p>
          <a:p>
            <a:pPr eaLnBrk="1" hangingPunct="1"/>
            <a:r>
              <a:rPr lang="en-US" sz="2800" smtClean="0">
                <a:latin typeface="Arial" charset="0"/>
              </a:rPr>
              <a:t>I think that, typically, discussions generate more heat than light.</a:t>
            </a:r>
          </a:p>
          <a:p>
            <a:pPr eaLnBrk="1" hangingPunct="1"/>
            <a:r>
              <a:rPr lang="en-US" sz="2800" smtClean="0">
                <a:latin typeface="Arial" charset="0"/>
              </a:rPr>
              <a:t>After brief early exposure to the topic, people often suffer from “hardening of the categories.”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5347">
                                            <p:txEl>
                                              <p:pRg st="1" end="1"/>
                                            </p:txEl>
                                          </p:spTgt>
                                        </p:tgtEl>
                                        <p:attrNameLst>
                                          <p:attrName>style.visibility</p:attrName>
                                        </p:attrNameLst>
                                      </p:cBhvr>
                                      <p:to>
                                        <p:strVal val="visible"/>
                                      </p:to>
                                    </p:set>
                                    <p:animEffect transition="in" filter="dissolve">
                                      <p:cBhvr>
                                        <p:cTn id="7" dur="500"/>
                                        <p:tgtEl>
                                          <p:spTgt spid="185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5347">
                                            <p:txEl>
                                              <p:pRg st="2" end="2"/>
                                            </p:txEl>
                                          </p:spTgt>
                                        </p:tgtEl>
                                        <p:attrNameLst>
                                          <p:attrName>style.visibility</p:attrName>
                                        </p:attrNameLst>
                                      </p:cBhvr>
                                      <p:to>
                                        <p:strVal val="visible"/>
                                      </p:to>
                                    </p:set>
                                    <p:animEffect transition="in" filter="dissolve">
                                      <p:cBhvr>
                                        <p:cTn id="12" dur="500"/>
                                        <p:tgtEl>
                                          <p:spTgt spid="185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838200"/>
            <a:ext cx="7924800" cy="762000"/>
          </a:xfrm>
        </p:spPr>
        <p:txBody>
          <a:bodyPr/>
          <a:lstStyle/>
          <a:p>
            <a:pPr eaLnBrk="1" hangingPunct="1"/>
            <a:r>
              <a:rPr lang="en-US" sz="4000" smtClean="0">
                <a:latin typeface="Arial" charset="0"/>
              </a:rPr>
              <a:t>A Few Background Statements</a:t>
            </a:r>
          </a:p>
        </p:txBody>
      </p:sp>
      <p:sp>
        <p:nvSpPr>
          <p:cNvPr id="187395" name="Rectangle 3"/>
          <p:cNvSpPr>
            <a:spLocks noGrp="1" noChangeArrowheads="1"/>
          </p:cNvSpPr>
          <p:nvPr>
            <p:ph type="body" idx="1"/>
          </p:nvPr>
        </p:nvSpPr>
        <p:spPr>
          <a:xfrm>
            <a:off x="3352800" y="2209800"/>
            <a:ext cx="5791200" cy="4495800"/>
          </a:xfrm>
        </p:spPr>
        <p:txBody>
          <a:bodyPr/>
          <a:lstStyle/>
          <a:p>
            <a:pPr eaLnBrk="1" hangingPunct="1"/>
            <a:r>
              <a:rPr lang="en-US" smtClean="0">
                <a:latin typeface="Arial" charset="0"/>
              </a:rPr>
              <a:t>How many of you have ever read (at least an abridged version of) Darwin’s Origin of Species?</a:t>
            </a:r>
          </a:p>
          <a:p>
            <a:pPr eaLnBrk="1" hangingPunct="1"/>
            <a:r>
              <a:rPr lang="en-US" smtClean="0">
                <a:latin typeface="Arial" charset="0"/>
              </a:rPr>
              <a:t>Many/most Christians that I know are “against” Darwin.  I find few  Christians who have actually read his work.</a:t>
            </a:r>
          </a:p>
        </p:txBody>
      </p:sp>
      <p:sp>
        <p:nvSpPr>
          <p:cNvPr id="4" name="Rectangle 3"/>
          <p:cNvSpPr txBox="1">
            <a:spLocks noChangeArrowheads="1"/>
          </p:cNvSpPr>
          <p:nvPr/>
        </p:nvSpPr>
        <p:spPr bwMode="auto">
          <a:xfrm>
            <a:off x="914400" y="1600200"/>
            <a:ext cx="8153400" cy="685800"/>
          </a:xfrm>
          <a:prstGeom prst="rect">
            <a:avLst/>
          </a:prstGeom>
          <a:noFill/>
          <a:ln w="9525">
            <a:noFill/>
            <a:miter lim="800000"/>
            <a:headEnd/>
            <a:tailEnd/>
          </a:ln>
        </p:spPr>
        <p:txBody>
          <a:bodyPr/>
          <a:lstStyle/>
          <a:p>
            <a:pPr marL="457200" indent="-457200">
              <a:lnSpc>
                <a:spcPct val="100000"/>
              </a:lnSpc>
              <a:defRPr/>
            </a:pPr>
            <a:r>
              <a:rPr lang="en-US" sz="3200" i="1" kern="0" dirty="0"/>
              <a:t>6. I have a question for you. . . .</a:t>
            </a:r>
            <a:endParaRPr lang="en-US" sz="3200" kern="0" dirty="0"/>
          </a:p>
        </p:txBody>
      </p:sp>
      <p:pic>
        <p:nvPicPr>
          <p:cNvPr id="5124" name="Picture 4"/>
          <p:cNvPicPr>
            <a:picLocks noChangeAspect="1" noChangeArrowheads="1"/>
          </p:cNvPicPr>
          <p:nvPr/>
        </p:nvPicPr>
        <p:blipFill>
          <a:blip r:embed="rId3" cstate="print"/>
          <a:srcRect/>
          <a:stretch>
            <a:fillRect/>
          </a:stretch>
        </p:blipFill>
        <p:spPr bwMode="auto">
          <a:xfrm>
            <a:off x="533400" y="2209800"/>
            <a:ext cx="2819400" cy="448627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dissolve">
                                      <p:cBhvr>
                                        <p:cTn id="7" dur="500"/>
                                        <p:tgtEl>
                                          <p:spTgt spid="18739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dissolve">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7395">
                                            <p:txEl>
                                              <p:pRg st="1" end="1"/>
                                            </p:txEl>
                                          </p:spTgt>
                                        </p:tgtEl>
                                        <p:attrNameLst>
                                          <p:attrName>style.visibility</p:attrName>
                                        </p:attrNameLst>
                                      </p:cBhvr>
                                      <p:to>
                                        <p:strVal val="visible"/>
                                      </p:to>
                                    </p:set>
                                    <p:animEffect transition="in" filter="dissolve">
                                      <p:cBhvr>
                                        <p:cTn id="15" dur="500"/>
                                        <p:tgtEl>
                                          <p:spTgt spid="187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3"/>
          <p:cNvSpPr>
            <a:spLocks noChangeArrowheads="1"/>
          </p:cNvSpPr>
          <p:nvPr/>
        </p:nvSpPr>
        <p:spPr bwMode="auto">
          <a:xfrm>
            <a:off x="4724400" y="2133600"/>
            <a:ext cx="76200" cy="2667000"/>
          </a:xfrm>
          <a:prstGeom prst="rect">
            <a:avLst/>
          </a:prstGeom>
          <a:solidFill>
            <a:srgbClr val="5B5249"/>
          </a:solidFill>
          <a:ln w="0">
            <a:solidFill>
              <a:srgbClr val="5B5249"/>
            </a:solidFill>
            <a:round/>
            <a:headEnd/>
            <a:tailEnd/>
          </a:ln>
        </p:spPr>
        <p:txBody>
          <a:bodyPr/>
          <a:lstStyle/>
          <a:p>
            <a:endParaRPr lang="en-US"/>
          </a:p>
        </p:txBody>
      </p:sp>
      <p:sp>
        <p:nvSpPr>
          <p:cNvPr id="18435" name="Rectangle 8"/>
          <p:cNvSpPr>
            <a:spLocks noGrp="1" noChangeArrowheads="1"/>
          </p:cNvSpPr>
          <p:nvPr>
            <p:ph type="title"/>
          </p:nvPr>
        </p:nvSpPr>
        <p:spPr>
          <a:xfrm>
            <a:off x="304800" y="762000"/>
            <a:ext cx="8991600" cy="1219200"/>
          </a:xfrm>
        </p:spPr>
        <p:txBody>
          <a:bodyPr/>
          <a:lstStyle/>
          <a:p>
            <a:pPr marL="228600" indent="-228600" eaLnBrk="1" hangingPunct="1"/>
            <a:r>
              <a:rPr lang="en-US" sz="4000" smtClean="0">
                <a:latin typeface="Arial" charset="0"/>
              </a:rPr>
              <a:t>How do Christians Usually Present the Topic of Origins?</a:t>
            </a:r>
          </a:p>
        </p:txBody>
      </p:sp>
      <p:sp>
        <p:nvSpPr>
          <p:cNvPr id="5129" name="Rectangle 9"/>
          <p:cNvSpPr>
            <a:spLocks noGrp="1" noChangeArrowheads="1"/>
          </p:cNvSpPr>
          <p:nvPr>
            <p:ph type="body" idx="1"/>
          </p:nvPr>
        </p:nvSpPr>
        <p:spPr>
          <a:xfrm>
            <a:off x="457200" y="5029200"/>
            <a:ext cx="8686800" cy="1600200"/>
          </a:xfrm>
        </p:spPr>
        <p:txBody>
          <a:bodyPr/>
          <a:lstStyle/>
          <a:p>
            <a:pPr marL="0" indent="0" algn="ctr" eaLnBrk="1" hangingPunct="1">
              <a:lnSpc>
                <a:spcPct val="90000"/>
              </a:lnSpc>
              <a:buFont typeface="Wingdings" pitchFamily="2" charset="2"/>
              <a:buNone/>
            </a:pPr>
            <a:r>
              <a:rPr lang="en-US" sz="2800" smtClean="0">
                <a:latin typeface="Arial" charset="0"/>
              </a:rPr>
              <a:t>It is my opinion that when Christians portray the topic of origins this way, they are simply driving the wedge between God and unbelievers.  People who do this are putting stumbling blocks in front of unbelievers.</a:t>
            </a:r>
          </a:p>
        </p:txBody>
      </p:sp>
      <p:sp>
        <p:nvSpPr>
          <p:cNvPr id="18437" name="Right Arrow 5"/>
          <p:cNvSpPr>
            <a:spLocks noChangeArrowheads="1"/>
          </p:cNvSpPr>
          <p:nvPr/>
        </p:nvSpPr>
        <p:spPr bwMode="auto">
          <a:xfrm>
            <a:off x="990600" y="4953000"/>
            <a:ext cx="977900" cy="484188"/>
          </a:xfrm>
          <a:prstGeom prst="rightArrow">
            <a:avLst>
              <a:gd name="adj1" fmla="val 50000"/>
              <a:gd name="adj2" fmla="val 50024"/>
            </a:avLst>
          </a:prstGeom>
          <a:noFill/>
          <a:ln w="9525" algn="ctr">
            <a:noFill/>
            <a:round/>
            <a:headEnd/>
            <a:tailEnd/>
          </a:ln>
        </p:spPr>
        <p:txBody>
          <a:bodyPr/>
          <a:lstStyle/>
          <a:p>
            <a:pPr marL="457200" indent="-457200"/>
            <a:endParaRPr lang="en-US"/>
          </a:p>
        </p:txBody>
      </p:sp>
      <p:sp>
        <p:nvSpPr>
          <p:cNvPr id="51214" name="Rectangle 14"/>
          <p:cNvSpPr>
            <a:spLocks noChangeArrowheads="1"/>
          </p:cNvSpPr>
          <p:nvPr/>
        </p:nvSpPr>
        <p:spPr bwMode="auto">
          <a:xfrm>
            <a:off x="5791200" y="2286000"/>
            <a:ext cx="2368550" cy="393700"/>
          </a:xfrm>
          <a:prstGeom prst="rect">
            <a:avLst/>
          </a:prstGeom>
          <a:noFill/>
          <a:ln w="9525">
            <a:noFill/>
            <a:miter lim="800000"/>
            <a:headEnd/>
            <a:tailEnd/>
          </a:ln>
        </p:spPr>
        <p:txBody>
          <a:bodyPr wrap="none" lIns="0" tIns="0" rIns="0" bIns="0">
            <a:spAutoFit/>
          </a:bodyPr>
          <a:lstStyle/>
          <a:p>
            <a:pPr marL="457200" indent="-457200"/>
            <a:r>
              <a:rPr lang="en-US" sz="3200" b="1">
                <a:solidFill>
                  <a:srgbClr val="5B5249"/>
                </a:solidFill>
              </a:rPr>
              <a:t>Creationism</a:t>
            </a:r>
            <a:endParaRPr lang="en-US" b="1"/>
          </a:p>
        </p:txBody>
      </p:sp>
      <p:sp>
        <p:nvSpPr>
          <p:cNvPr id="51215" name="Rectangle 15"/>
          <p:cNvSpPr>
            <a:spLocks noChangeArrowheads="1"/>
          </p:cNvSpPr>
          <p:nvPr/>
        </p:nvSpPr>
        <p:spPr bwMode="auto">
          <a:xfrm>
            <a:off x="1371600" y="2286000"/>
            <a:ext cx="1865313" cy="393700"/>
          </a:xfrm>
          <a:prstGeom prst="rect">
            <a:avLst/>
          </a:prstGeom>
          <a:noFill/>
          <a:ln w="9525">
            <a:noFill/>
            <a:miter lim="800000"/>
            <a:headEnd/>
            <a:tailEnd/>
          </a:ln>
        </p:spPr>
        <p:txBody>
          <a:bodyPr wrap="none" lIns="0" tIns="0" rIns="0" bIns="0">
            <a:spAutoFit/>
          </a:bodyPr>
          <a:lstStyle/>
          <a:p>
            <a:pPr marL="457200" indent="-457200"/>
            <a:r>
              <a:rPr lang="en-US" sz="3200" b="1">
                <a:solidFill>
                  <a:srgbClr val="5B5249"/>
                </a:solidFill>
              </a:rPr>
              <a:t>Evolution</a:t>
            </a:r>
            <a:endParaRPr lang="en-US" b="1"/>
          </a:p>
        </p:txBody>
      </p:sp>
      <p:sp>
        <p:nvSpPr>
          <p:cNvPr id="51216" name="Rectangle 16"/>
          <p:cNvSpPr>
            <a:spLocks noChangeArrowheads="1"/>
          </p:cNvSpPr>
          <p:nvPr/>
        </p:nvSpPr>
        <p:spPr bwMode="auto">
          <a:xfrm>
            <a:off x="5638800" y="2971800"/>
            <a:ext cx="2597150" cy="393700"/>
          </a:xfrm>
          <a:prstGeom prst="rect">
            <a:avLst/>
          </a:prstGeom>
          <a:noFill/>
          <a:ln w="9525">
            <a:noFill/>
            <a:miter lim="800000"/>
            <a:headEnd/>
            <a:tailEnd/>
          </a:ln>
        </p:spPr>
        <p:txBody>
          <a:bodyPr wrap="none" lIns="0" tIns="0" rIns="0" bIns="0">
            <a:spAutoFit/>
          </a:bodyPr>
          <a:lstStyle/>
          <a:p>
            <a:pPr marL="457200" indent="-457200"/>
            <a:r>
              <a:rPr lang="en-US" sz="3200">
                <a:solidFill>
                  <a:srgbClr val="5B5249"/>
                </a:solidFill>
              </a:rPr>
              <a:t>God/ the Bible</a:t>
            </a:r>
            <a:endParaRPr lang="en-US"/>
          </a:p>
        </p:txBody>
      </p:sp>
      <p:sp>
        <p:nvSpPr>
          <p:cNvPr id="51217" name="Rectangle 17"/>
          <p:cNvSpPr>
            <a:spLocks noChangeArrowheads="1"/>
          </p:cNvSpPr>
          <p:nvPr/>
        </p:nvSpPr>
        <p:spPr bwMode="auto">
          <a:xfrm>
            <a:off x="1371600" y="2971800"/>
            <a:ext cx="1676400" cy="552450"/>
          </a:xfrm>
          <a:prstGeom prst="rect">
            <a:avLst/>
          </a:prstGeom>
          <a:noFill/>
          <a:ln w="9525">
            <a:noFill/>
            <a:miter lim="800000"/>
            <a:headEnd/>
            <a:tailEnd/>
          </a:ln>
        </p:spPr>
        <p:txBody>
          <a:bodyPr wrap="none" lIns="0" tIns="0" rIns="0" bIns="0">
            <a:spAutoFit/>
          </a:bodyPr>
          <a:lstStyle/>
          <a:p>
            <a:pPr marL="457200" indent="-457200"/>
            <a:r>
              <a:rPr lang="en-US" sz="3200">
                <a:solidFill>
                  <a:srgbClr val="5B5249"/>
                </a:solidFill>
              </a:rPr>
              <a:t>Science</a:t>
            </a:r>
            <a:endParaRPr lang="en-US"/>
          </a:p>
        </p:txBody>
      </p:sp>
      <p:sp>
        <p:nvSpPr>
          <p:cNvPr id="51218" name="Rectangle 18"/>
          <p:cNvSpPr>
            <a:spLocks noChangeArrowheads="1"/>
          </p:cNvSpPr>
          <p:nvPr/>
        </p:nvSpPr>
        <p:spPr bwMode="auto">
          <a:xfrm>
            <a:off x="6477000" y="3733800"/>
            <a:ext cx="1752600" cy="393700"/>
          </a:xfrm>
          <a:prstGeom prst="rect">
            <a:avLst/>
          </a:prstGeom>
          <a:noFill/>
          <a:ln w="9525">
            <a:noFill/>
            <a:miter lim="800000"/>
            <a:headEnd/>
            <a:tailEnd/>
          </a:ln>
        </p:spPr>
        <p:txBody>
          <a:bodyPr lIns="0" tIns="0" rIns="0" bIns="0">
            <a:spAutoFit/>
          </a:bodyPr>
          <a:lstStyle/>
          <a:p>
            <a:pPr marL="457200" indent="-457200"/>
            <a:r>
              <a:rPr lang="en-US" sz="3200">
                <a:solidFill>
                  <a:srgbClr val="5B5249"/>
                </a:solidFill>
              </a:rPr>
              <a:t>Believers</a:t>
            </a:r>
            <a:endParaRPr lang="en-US"/>
          </a:p>
        </p:txBody>
      </p:sp>
      <p:sp>
        <p:nvSpPr>
          <p:cNvPr id="51219" name="Rectangle 19"/>
          <p:cNvSpPr>
            <a:spLocks noChangeArrowheads="1"/>
          </p:cNvSpPr>
          <p:nvPr/>
        </p:nvSpPr>
        <p:spPr bwMode="auto">
          <a:xfrm>
            <a:off x="1371600" y="3505200"/>
            <a:ext cx="2695575" cy="825500"/>
          </a:xfrm>
          <a:prstGeom prst="rect">
            <a:avLst/>
          </a:prstGeom>
          <a:noFill/>
          <a:ln w="9525">
            <a:noFill/>
            <a:miter lim="800000"/>
            <a:headEnd/>
            <a:tailEnd/>
          </a:ln>
        </p:spPr>
        <p:txBody>
          <a:bodyPr lIns="0" tIns="0" rIns="0" bIns="0">
            <a:spAutoFit/>
          </a:bodyPr>
          <a:lstStyle/>
          <a:p>
            <a:pPr marL="457200" indent="-457200"/>
            <a:r>
              <a:rPr lang="en-US" sz="3200">
                <a:solidFill>
                  <a:srgbClr val="5B5249"/>
                </a:solidFill>
              </a:rPr>
              <a:t>Scientists</a:t>
            </a:r>
          </a:p>
          <a:p>
            <a:pPr marL="457200" indent="-457200"/>
            <a:r>
              <a:rPr lang="en-US" sz="2800">
                <a:solidFill>
                  <a:srgbClr val="5B5249"/>
                </a:solidFill>
              </a:rPr>
              <a:t>(Pagan atheists)</a:t>
            </a:r>
            <a:endParaRPr lang="en-US" sz="2800"/>
          </a:p>
        </p:txBody>
      </p:sp>
      <p:sp>
        <p:nvSpPr>
          <p:cNvPr id="51220" name="Rectangle 20"/>
          <p:cNvSpPr>
            <a:spLocks noChangeArrowheads="1"/>
          </p:cNvSpPr>
          <p:nvPr/>
        </p:nvSpPr>
        <p:spPr bwMode="auto">
          <a:xfrm>
            <a:off x="6172200" y="4495800"/>
            <a:ext cx="2057400" cy="393700"/>
          </a:xfrm>
          <a:prstGeom prst="rect">
            <a:avLst/>
          </a:prstGeom>
          <a:noFill/>
          <a:ln w="9525">
            <a:noFill/>
            <a:miter lim="800000"/>
            <a:headEnd/>
            <a:tailEnd/>
          </a:ln>
        </p:spPr>
        <p:txBody>
          <a:bodyPr lIns="0" tIns="0" rIns="0" bIns="0">
            <a:spAutoFit/>
          </a:bodyPr>
          <a:lstStyle/>
          <a:p>
            <a:pPr marL="457200" indent="-457200"/>
            <a:r>
              <a:rPr lang="en-US" sz="3200">
                <a:solidFill>
                  <a:srgbClr val="5B5249"/>
                </a:solidFill>
              </a:rPr>
              <a:t>Good guys</a:t>
            </a:r>
            <a:endParaRPr lang="en-US"/>
          </a:p>
        </p:txBody>
      </p:sp>
      <p:sp>
        <p:nvSpPr>
          <p:cNvPr id="51221" name="Rectangle 21"/>
          <p:cNvSpPr>
            <a:spLocks noChangeArrowheads="1"/>
          </p:cNvSpPr>
          <p:nvPr/>
        </p:nvSpPr>
        <p:spPr bwMode="auto">
          <a:xfrm>
            <a:off x="1371600" y="4495800"/>
            <a:ext cx="1924050" cy="552450"/>
          </a:xfrm>
          <a:prstGeom prst="rect">
            <a:avLst/>
          </a:prstGeom>
          <a:noFill/>
          <a:ln w="9525">
            <a:noFill/>
            <a:miter lim="800000"/>
            <a:headEnd/>
            <a:tailEnd/>
          </a:ln>
        </p:spPr>
        <p:txBody>
          <a:bodyPr wrap="none" lIns="0" tIns="0" rIns="0" bIns="0">
            <a:spAutoFit/>
          </a:bodyPr>
          <a:lstStyle/>
          <a:p>
            <a:pPr marL="457200" indent="-457200"/>
            <a:r>
              <a:rPr lang="en-US" sz="3200">
                <a:solidFill>
                  <a:srgbClr val="5B5249"/>
                </a:solidFill>
              </a:rPr>
              <a:t>Bad guys</a:t>
            </a:r>
            <a:endParaRPr lang="en-US"/>
          </a:p>
        </p:txBody>
      </p:sp>
      <p:sp>
        <p:nvSpPr>
          <p:cNvPr id="27" name="Isosceles Triangle 26"/>
          <p:cNvSpPr>
            <a:spLocks noChangeArrowheads="1"/>
          </p:cNvSpPr>
          <p:nvPr/>
        </p:nvSpPr>
        <p:spPr bwMode="auto">
          <a:xfrm rot="10800000">
            <a:off x="4267200" y="2133600"/>
            <a:ext cx="990600" cy="2971800"/>
          </a:xfrm>
          <a:prstGeom prst="triangle">
            <a:avLst>
              <a:gd name="adj" fmla="val 50000"/>
            </a:avLst>
          </a:prstGeom>
          <a:solidFill>
            <a:schemeClr val="tx1"/>
          </a:solidFill>
          <a:ln w="9525" algn="ctr">
            <a:noFill/>
            <a:round/>
            <a:headEnd/>
            <a:tailEnd/>
          </a:ln>
        </p:spPr>
        <p:txBody>
          <a:bodyPr/>
          <a:lstStyle/>
          <a:p>
            <a:pPr marL="457200" indent="-457200"/>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15"/>
                                        </p:tgtEl>
                                        <p:attrNameLst>
                                          <p:attrName>style.visibility</p:attrName>
                                        </p:attrNameLst>
                                      </p:cBhvr>
                                      <p:to>
                                        <p:strVal val="visible"/>
                                      </p:to>
                                    </p:set>
                                    <p:animEffect transition="in" filter="dissolve">
                                      <p:cBhvr>
                                        <p:cTn id="7" dur="500"/>
                                        <p:tgtEl>
                                          <p:spTgt spid="512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14"/>
                                        </p:tgtEl>
                                        <p:attrNameLst>
                                          <p:attrName>style.visibility</p:attrName>
                                        </p:attrNameLst>
                                      </p:cBhvr>
                                      <p:to>
                                        <p:strVal val="visible"/>
                                      </p:to>
                                    </p:set>
                                    <p:animEffect transition="in" filter="dissolve">
                                      <p:cBhvr>
                                        <p:cTn id="12" dur="500"/>
                                        <p:tgtEl>
                                          <p:spTgt spid="512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17"/>
                                        </p:tgtEl>
                                        <p:attrNameLst>
                                          <p:attrName>style.visibility</p:attrName>
                                        </p:attrNameLst>
                                      </p:cBhvr>
                                      <p:to>
                                        <p:strVal val="visible"/>
                                      </p:to>
                                    </p:set>
                                    <p:animEffect transition="in" filter="dissolve">
                                      <p:cBhvr>
                                        <p:cTn id="17" dur="500"/>
                                        <p:tgtEl>
                                          <p:spTgt spid="512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16"/>
                                        </p:tgtEl>
                                        <p:attrNameLst>
                                          <p:attrName>style.visibility</p:attrName>
                                        </p:attrNameLst>
                                      </p:cBhvr>
                                      <p:to>
                                        <p:strVal val="visible"/>
                                      </p:to>
                                    </p:set>
                                    <p:animEffect transition="in" filter="dissolve">
                                      <p:cBhvr>
                                        <p:cTn id="22" dur="500"/>
                                        <p:tgtEl>
                                          <p:spTgt spid="512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19"/>
                                        </p:tgtEl>
                                        <p:attrNameLst>
                                          <p:attrName>style.visibility</p:attrName>
                                        </p:attrNameLst>
                                      </p:cBhvr>
                                      <p:to>
                                        <p:strVal val="visible"/>
                                      </p:to>
                                    </p:set>
                                    <p:animEffect transition="in" filter="dissolve">
                                      <p:cBhvr>
                                        <p:cTn id="27" dur="500"/>
                                        <p:tgtEl>
                                          <p:spTgt spid="512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18"/>
                                        </p:tgtEl>
                                        <p:attrNameLst>
                                          <p:attrName>style.visibility</p:attrName>
                                        </p:attrNameLst>
                                      </p:cBhvr>
                                      <p:to>
                                        <p:strVal val="visible"/>
                                      </p:to>
                                    </p:set>
                                    <p:animEffect transition="in" filter="dissolve">
                                      <p:cBhvr>
                                        <p:cTn id="32" dur="500"/>
                                        <p:tgtEl>
                                          <p:spTgt spid="512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21"/>
                                        </p:tgtEl>
                                        <p:attrNameLst>
                                          <p:attrName>style.visibility</p:attrName>
                                        </p:attrNameLst>
                                      </p:cBhvr>
                                      <p:to>
                                        <p:strVal val="visible"/>
                                      </p:to>
                                    </p:set>
                                    <p:animEffect transition="in" filter="dissolve">
                                      <p:cBhvr>
                                        <p:cTn id="37" dur="500"/>
                                        <p:tgtEl>
                                          <p:spTgt spid="512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20"/>
                                        </p:tgtEl>
                                        <p:attrNameLst>
                                          <p:attrName>style.visibility</p:attrName>
                                        </p:attrNameLst>
                                      </p:cBhvr>
                                      <p:to>
                                        <p:strVal val="visible"/>
                                      </p:to>
                                    </p:set>
                                    <p:animEffect transition="in" filter="dissolve">
                                      <p:cBhvr>
                                        <p:cTn id="42" dur="500"/>
                                        <p:tgtEl>
                                          <p:spTgt spid="512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129">
                                            <p:txEl>
                                              <p:pRg st="0" end="0"/>
                                            </p:txEl>
                                          </p:spTgt>
                                        </p:tgtEl>
                                        <p:attrNameLst>
                                          <p:attrName>style.visibility</p:attrName>
                                        </p:attrNameLst>
                                      </p:cBhvr>
                                      <p:to>
                                        <p:strVal val="visible"/>
                                      </p:to>
                                    </p:set>
                                    <p:animEffect transition="in" filter="dissolve">
                                      <p:cBhvr>
                                        <p:cTn id="47" dur="500"/>
                                        <p:tgtEl>
                                          <p:spTgt spid="512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p:bldP spid="51215" grpId="0"/>
      <p:bldP spid="51216" grpId="0"/>
      <p:bldP spid="51217" grpId="0"/>
      <p:bldP spid="51218" grpId="0"/>
      <p:bldP spid="51219" grpId="0"/>
      <p:bldP spid="51220" grpId="0"/>
      <p:bldP spid="51221"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200400" y="228600"/>
            <a:ext cx="5702300" cy="4276725"/>
          </a:xfrm>
          <a:prstGeom prst="rect">
            <a:avLst/>
          </a:prstGeom>
          <a:noFill/>
          <a:ln w="9525" algn="ctr">
            <a:noFill/>
            <a:miter lim="800000"/>
            <a:headEnd/>
            <a:tailEnd/>
          </a:ln>
        </p:spPr>
      </p:pic>
      <p:sp>
        <p:nvSpPr>
          <p:cNvPr id="11267" name="Oval Callout 7"/>
          <p:cNvSpPr>
            <a:spLocks noChangeArrowheads="1"/>
          </p:cNvSpPr>
          <p:nvPr/>
        </p:nvSpPr>
        <p:spPr bwMode="auto">
          <a:xfrm>
            <a:off x="0" y="0"/>
            <a:ext cx="5029200" cy="3352800"/>
          </a:xfrm>
          <a:prstGeom prst="wedgeEllipseCallout">
            <a:avLst>
              <a:gd name="adj1" fmla="val 62806"/>
              <a:gd name="adj2" fmla="val -9241"/>
            </a:avLst>
          </a:prstGeom>
          <a:noFill/>
          <a:ln w="25400" algn="ctr">
            <a:solidFill>
              <a:schemeClr val="bg1"/>
            </a:solidFill>
            <a:round/>
            <a:headEnd/>
            <a:tailEnd/>
          </a:ln>
        </p:spPr>
        <p:txBody>
          <a:bodyPr/>
          <a:lstStyle/>
          <a:p>
            <a:r>
              <a:rPr lang="en-US" sz="4000">
                <a:solidFill>
                  <a:schemeClr val="bg1"/>
                </a:solidFill>
              </a:rPr>
              <a:t>Who should you always trust first, God, or the scientists?</a:t>
            </a:r>
          </a:p>
        </p:txBody>
      </p:sp>
      <p:sp>
        <p:nvSpPr>
          <p:cNvPr id="19460" name="TextBox 3"/>
          <p:cNvSpPr txBox="1">
            <a:spLocks noChangeArrowheads="1"/>
          </p:cNvSpPr>
          <p:nvPr/>
        </p:nvSpPr>
        <p:spPr bwMode="auto">
          <a:xfrm>
            <a:off x="3200400" y="4572000"/>
            <a:ext cx="5943600" cy="2036763"/>
          </a:xfrm>
          <a:prstGeom prst="rect">
            <a:avLst/>
          </a:prstGeom>
          <a:noFill/>
          <a:ln w="9525">
            <a:noFill/>
            <a:miter lim="800000"/>
            <a:headEnd/>
            <a:tailEnd/>
          </a:ln>
        </p:spPr>
        <p:txBody>
          <a:bodyPr>
            <a:spAutoFit/>
          </a:bodyPr>
          <a:lstStyle/>
          <a:p>
            <a:r>
              <a:rPr lang="en-US" sz="3200">
                <a:solidFill>
                  <a:schemeClr val="bg1"/>
                </a:solidFill>
              </a:rPr>
              <a:t>Ken Ham</a:t>
            </a:r>
          </a:p>
          <a:p>
            <a:r>
              <a:rPr lang="en-US" sz="2800">
                <a:solidFill>
                  <a:schemeClr val="bg1"/>
                </a:solidFill>
              </a:rPr>
              <a:t>Bachelor‘s, Applied Science , Queensland Institute of Technology</a:t>
            </a:r>
          </a:p>
          <a:p>
            <a:r>
              <a:rPr lang="en-US" sz="2800">
                <a:solidFill>
                  <a:schemeClr val="bg1"/>
                </a:solidFill>
              </a:rPr>
              <a:t>Diploma of Education, University of Queensland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
          <p:cNvSpPr>
            <a:spLocks noChangeArrowheads="1"/>
          </p:cNvSpPr>
          <p:nvPr/>
        </p:nvSpPr>
        <p:spPr bwMode="auto">
          <a:xfrm>
            <a:off x="457200" y="685800"/>
            <a:ext cx="8686800" cy="5694363"/>
          </a:xfrm>
          <a:prstGeom prst="rect">
            <a:avLst/>
          </a:prstGeom>
          <a:noFill/>
          <a:ln w="9525" algn="ctr">
            <a:noFill/>
            <a:miter lim="800000"/>
            <a:headEnd/>
            <a:tailEnd/>
          </a:ln>
        </p:spPr>
        <p:txBody>
          <a:bodyPr anchor="ctr">
            <a:spAutoFit/>
          </a:bodyPr>
          <a:lstStyle/>
          <a:p>
            <a:pPr eaLnBrk="0" hangingPunct="0">
              <a:lnSpc>
                <a:spcPct val="100000"/>
              </a:lnSpc>
              <a:spcBef>
                <a:spcPct val="0"/>
              </a:spcBef>
              <a:buClrTx/>
              <a:buSzTx/>
              <a:buFontTx/>
              <a:buNone/>
            </a:pPr>
            <a:r>
              <a:rPr kumimoji="1" lang="en-US" sz="2800" b="1">
                <a:cs typeface="Times New Roman" pitchFamily="18" charset="0"/>
              </a:rPr>
              <a:t>Augustine </a:t>
            </a:r>
            <a:r>
              <a:rPr lang="en-US" sz="2800" b="1"/>
              <a:t>(November 13, 354 – August 28, 430)</a:t>
            </a:r>
            <a:r>
              <a:rPr kumimoji="1" lang="en-US" sz="2800" b="1">
                <a:cs typeface="Times New Roman" pitchFamily="18" charset="0"/>
              </a:rPr>
              <a:t>, </a:t>
            </a:r>
            <a:r>
              <a:rPr kumimoji="1" lang="en-US" sz="2800" b="1" i="1">
                <a:cs typeface="Times New Roman" pitchFamily="18" charset="0"/>
              </a:rPr>
              <a:t>The Literal Meaning of Genesis</a:t>
            </a:r>
            <a:r>
              <a:rPr kumimoji="1" lang="en-US" sz="2800" b="1">
                <a:cs typeface="Times New Roman" pitchFamily="18" charset="0"/>
              </a:rPr>
              <a:t>, translated and annotated by John Hammond Taylor, S.J., 2 vols. (New York: Newman Press, 1982).	</a:t>
            </a:r>
            <a:endParaRPr kumimoji="1" lang="en-US" sz="2800"/>
          </a:p>
          <a:p>
            <a:pPr eaLnBrk="0" hangingPunct="0">
              <a:lnSpc>
                <a:spcPct val="100000"/>
              </a:lnSpc>
              <a:spcBef>
                <a:spcPct val="0"/>
              </a:spcBef>
              <a:buClrTx/>
              <a:buSzTx/>
              <a:buFontTx/>
              <a:buNone/>
            </a:pPr>
            <a:endParaRPr kumimoji="1" lang="en-US" sz="2800">
              <a:cs typeface="Times New Roman" pitchFamily="18" charset="0"/>
            </a:endParaRPr>
          </a:p>
          <a:p>
            <a:pPr eaLnBrk="0" hangingPunct="0">
              <a:lnSpc>
                <a:spcPct val="100000"/>
              </a:lnSpc>
              <a:spcBef>
                <a:spcPct val="0"/>
              </a:spcBef>
              <a:buClrTx/>
              <a:buSzTx/>
              <a:buFontTx/>
              <a:buNone/>
            </a:pPr>
            <a:r>
              <a:rPr kumimoji="1" lang="en-US" sz="2800">
                <a:cs typeface="Times New Roman" pitchFamily="18" charset="0"/>
              </a:rPr>
              <a:t>Usually, even a non-Christian knows something about the earth, the heavens, and the other elements of this world, about the motion and orbit of the stars and even their size and relative positions, about the predictable eclipses of the sun and moon, the cycles of the years and seasons, about the kinds of animals, shrubs, stones, and so forth, and this knowledge he holds to as being certain from reason and experience.</a:t>
            </a:r>
            <a:endParaRPr kumimoji="1"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5585">
                                            <p:txEl>
                                              <p:pRg st="2" end="2"/>
                                            </p:txEl>
                                          </p:spTgt>
                                        </p:tgtEl>
                                        <p:attrNameLst>
                                          <p:attrName>style.visibility</p:attrName>
                                        </p:attrNameLst>
                                      </p:cBhvr>
                                      <p:to>
                                        <p:strVal val="visible"/>
                                      </p:to>
                                    </p:set>
                                    <p:animEffect transition="in" filter="dissolve">
                                      <p:cBhvr>
                                        <p:cTn id="7" dur="500"/>
                                        <p:tgtEl>
                                          <p:spTgt spid="1955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457200" y="685800"/>
            <a:ext cx="8686800" cy="4832350"/>
          </a:xfrm>
          <a:prstGeom prst="rect">
            <a:avLst/>
          </a:prstGeom>
          <a:noFill/>
          <a:ln w="9525" algn="ctr">
            <a:noFill/>
            <a:miter lim="800000"/>
            <a:headEnd/>
            <a:tailEnd/>
          </a:ln>
        </p:spPr>
        <p:txBody>
          <a:bodyPr anchor="ctr">
            <a:spAutoFit/>
          </a:bodyPr>
          <a:lstStyle/>
          <a:p>
            <a:pPr eaLnBrk="0" hangingPunct="0">
              <a:lnSpc>
                <a:spcPct val="100000"/>
              </a:lnSpc>
              <a:spcBef>
                <a:spcPct val="0"/>
              </a:spcBef>
              <a:buClrTx/>
              <a:buSzTx/>
              <a:buFontTx/>
              <a:buNone/>
            </a:pPr>
            <a:r>
              <a:rPr kumimoji="1" lang="en-US" sz="2800" b="1">
                <a:cs typeface="Times New Roman" pitchFamily="18" charset="0"/>
              </a:rPr>
              <a:t>Augustine, </a:t>
            </a:r>
            <a:r>
              <a:rPr kumimoji="1" lang="en-US" sz="2800" b="1" i="1">
                <a:cs typeface="Times New Roman" pitchFamily="18" charset="0"/>
              </a:rPr>
              <a:t>The Literal Meaning of Genesis</a:t>
            </a:r>
            <a:r>
              <a:rPr kumimoji="1" lang="en-US" sz="2800" b="1">
                <a:cs typeface="Times New Roman" pitchFamily="18" charset="0"/>
              </a:rPr>
              <a:t>, translated and annotated by John Hammond Taylor, S.J., 2 vols. (New York: Newman Press, 1982).</a:t>
            </a:r>
            <a:endParaRPr kumimoji="1" lang="en-US" sz="2800"/>
          </a:p>
          <a:p>
            <a:pPr eaLnBrk="0" hangingPunct="0">
              <a:lnSpc>
                <a:spcPct val="100000"/>
              </a:lnSpc>
              <a:spcBef>
                <a:spcPct val="0"/>
              </a:spcBef>
              <a:buClrTx/>
              <a:buSzTx/>
              <a:buFontTx/>
              <a:buNone/>
            </a:pPr>
            <a:endParaRPr kumimoji="1" lang="en-US" sz="2800">
              <a:cs typeface="Times New Roman" pitchFamily="18" charset="0"/>
            </a:endParaRPr>
          </a:p>
          <a:p>
            <a:pPr eaLnBrk="0" hangingPunct="0">
              <a:lnSpc>
                <a:spcPct val="100000"/>
              </a:lnSpc>
              <a:spcBef>
                <a:spcPct val="0"/>
              </a:spcBef>
              <a:buClrTx/>
              <a:buSzTx/>
              <a:buFontTx/>
              <a:buNone/>
            </a:pPr>
            <a:r>
              <a:rPr kumimoji="1" lang="en-US" sz="2800">
                <a:cs typeface="Times New Roman" pitchFamily="18" charset="0"/>
              </a:rPr>
              <a:t>Now, it is a disgraceful and dangerous thing for an infidel to hear a Christian, presumably giving the meaning of Holy Scripture, talking nonsense on these topics; and we should take all means to prevent such an embarrassing situation, in which people show up vast ignorance in a Christian and laugh it to scorn.</a:t>
            </a:r>
            <a:endParaRPr kumimoji="1" 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4400" y="838200"/>
            <a:ext cx="7924800" cy="762000"/>
          </a:xfrm>
        </p:spPr>
        <p:txBody>
          <a:bodyPr/>
          <a:lstStyle/>
          <a:p>
            <a:r>
              <a:rPr lang="en-US" sz="4000" smtClean="0">
                <a:latin typeface="Arial" charset="0"/>
              </a:rPr>
              <a:t>A Few Background Statements</a:t>
            </a:r>
          </a:p>
        </p:txBody>
      </p:sp>
      <p:sp>
        <p:nvSpPr>
          <p:cNvPr id="3" name="Content Placeholder 2"/>
          <p:cNvSpPr>
            <a:spLocks noGrp="1"/>
          </p:cNvSpPr>
          <p:nvPr>
            <p:ph idx="1"/>
          </p:nvPr>
        </p:nvSpPr>
        <p:spPr>
          <a:xfrm>
            <a:off x="914400" y="1600200"/>
            <a:ext cx="7924800" cy="4616450"/>
          </a:xfrm>
        </p:spPr>
        <p:txBody>
          <a:bodyPr/>
          <a:lstStyle/>
          <a:p>
            <a:pPr marL="514350" indent="-514350">
              <a:buFont typeface="Wingdings" pitchFamily="2" charset="2"/>
              <a:buNone/>
            </a:pPr>
            <a:r>
              <a:rPr lang="en-US" i="1" smtClean="0">
                <a:latin typeface="Arial" charset="0"/>
              </a:rPr>
              <a:t>1. A Disclaimer:  </a:t>
            </a:r>
          </a:p>
          <a:p>
            <a:pPr marL="514350" indent="-514350" algn="ctr">
              <a:buFont typeface="Wingdings" pitchFamily="2" charset="2"/>
              <a:buNone/>
            </a:pPr>
            <a:r>
              <a:rPr lang="en-US" i="1" smtClean="0">
                <a:latin typeface="Arial" charset="0"/>
              </a:rPr>
              <a:t>The views and opinions expressed in this presentation are those of the presenter and do not necessarily represent the views and opinions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57200" y="685800"/>
            <a:ext cx="8686800" cy="4832350"/>
          </a:xfrm>
          <a:prstGeom prst="rect">
            <a:avLst/>
          </a:prstGeom>
          <a:noFill/>
          <a:ln w="9525" algn="ctr">
            <a:noFill/>
            <a:miter lim="800000"/>
            <a:headEnd/>
            <a:tailEnd/>
          </a:ln>
        </p:spPr>
        <p:txBody>
          <a:bodyPr anchor="ctr">
            <a:spAutoFit/>
          </a:bodyPr>
          <a:lstStyle/>
          <a:p>
            <a:pPr eaLnBrk="0" hangingPunct="0">
              <a:lnSpc>
                <a:spcPct val="100000"/>
              </a:lnSpc>
              <a:spcBef>
                <a:spcPct val="0"/>
              </a:spcBef>
              <a:buClrTx/>
              <a:buSzTx/>
              <a:buFontTx/>
              <a:buNone/>
            </a:pPr>
            <a:r>
              <a:rPr kumimoji="1" lang="en-US" sz="2800" b="1">
                <a:cs typeface="Times New Roman" pitchFamily="18" charset="0"/>
              </a:rPr>
              <a:t>Augustine, </a:t>
            </a:r>
            <a:r>
              <a:rPr kumimoji="1" lang="en-US" sz="2800" b="1" i="1">
                <a:cs typeface="Times New Roman" pitchFamily="18" charset="0"/>
              </a:rPr>
              <a:t>The Literal Meaning of Genesis</a:t>
            </a:r>
            <a:r>
              <a:rPr kumimoji="1" lang="en-US" sz="2800" b="1">
                <a:cs typeface="Times New Roman" pitchFamily="18" charset="0"/>
              </a:rPr>
              <a:t>, translated and annotated by John Hammond Taylor, S.J., 2 vols. (New York: Newman Press, 1982).  </a:t>
            </a:r>
            <a:endParaRPr kumimoji="1" lang="en-US" sz="2800"/>
          </a:p>
          <a:p>
            <a:pPr eaLnBrk="0" hangingPunct="0">
              <a:lnSpc>
                <a:spcPct val="100000"/>
              </a:lnSpc>
              <a:spcBef>
                <a:spcPct val="0"/>
              </a:spcBef>
              <a:buClrTx/>
              <a:buSzTx/>
              <a:buFontTx/>
              <a:buNone/>
            </a:pPr>
            <a:endParaRPr kumimoji="1" lang="en-US" sz="2800">
              <a:cs typeface="Times New Roman" pitchFamily="18" charset="0"/>
            </a:endParaRPr>
          </a:p>
          <a:p>
            <a:pPr eaLnBrk="0" hangingPunct="0">
              <a:lnSpc>
                <a:spcPct val="100000"/>
              </a:lnSpc>
              <a:spcBef>
                <a:spcPct val="0"/>
              </a:spcBef>
              <a:buClrTx/>
              <a:buSzTx/>
              <a:buFontTx/>
              <a:buNone/>
            </a:pPr>
            <a:r>
              <a:rPr kumimoji="1" lang="en-US" sz="2800">
                <a:cs typeface="Times New Roman" pitchFamily="18" charset="0"/>
              </a:rPr>
              <a:t>The shame is not so much that an ignorant individual is derided, but that people outside the household of the faith think our sacred writers held such opinions, and, to the great loss of those for whose salvation we toil, the writers of our Scripture are criticized and rejected as unlearned men.... </a:t>
            </a:r>
            <a:endParaRPr kumimoji="1" 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
          <p:cNvSpPr>
            <a:spLocks noChangeArrowheads="1"/>
          </p:cNvSpPr>
          <p:nvPr/>
        </p:nvSpPr>
        <p:spPr bwMode="auto">
          <a:xfrm>
            <a:off x="457200" y="685800"/>
            <a:ext cx="8686800" cy="4400550"/>
          </a:xfrm>
          <a:prstGeom prst="rect">
            <a:avLst/>
          </a:prstGeom>
          <a:noFill/>
          <a:ln w="9525" algn="ctr">
            <a:noFill/>
            <a:miter lim="800000"/>
            <a:headEnd/>
            <a:tailEnd/>
          </a:ln>
        </p:spPr>
        <p:txBody>
          <a:bodyPr anchor="ctr">
            <a:spAutoFit/>
          </a:bodyPr>
          <a:lstStyle/>
          <a:p>
            <a:pPr eaLnBrk="0" hangingPunct="0">
              <a:lnSpc>
                <a:spcPct val="100000"/>
              </a:lnSpc>
              <a:spcBef>
                <a:spcPct val="0"/>
              </a:spcBef>
              <a:buClrTx/>
              <a:buSzTx/>
              <a:buFontTx/>
              <a:buNone/>
            </a:pPr>
            <a:r>
              <a:rPr kumimoji="1" lang="en-US" sz="2800" b="1">
                <a:cs typeface="Times New Roman" pitchFamily="18" charset="0"/>
              </a:rPr>
              <a:t>Augustine, </a:t>
            </a:r>
            <a:r>
              <a:rPr kumimoji="1" lang="en-US" sz="2800" b="1" i="1">
                <a:cs typeface="Times New Roman" pitchFamily="18" charset="0"/>
              </a:rPr>
              <a:t>The Literal Meaning of Genesis</a:t>
            </a:r>
            <a:r>
              <a:rPr kumimoji="1" lang="en-US" sz="2800" b="1">
                <a:cs typeface="Times New Roman" pitchFamily="18" charset="0"/>
              </a:rPr>
              <a:t>, translated and annotated by John Hammond Taylor, S.J., 2 vols. (New York: Newman Press, 1982).  </a:t>
            </a:r>
            <a:endParaRPr kumimoji="1" lang="en-US" sz="2800"/>
          </a:p>
          <a:p>
            <a:pPr eaLnBrk="0" hangingPunct="0">
              <a:lnSpc>
                <a:spcPct val="100000"/>
              </a:lnSpc>
              <a:spcBef>
                <a:spcPct val="0"/>
              </a:spcBef>
              <a:buClrTx/>
              <a:buSzTx/>
              <a:buFontTx/>
              <a:buNone/>
            </a:pPr>
            <a:r>
              <a:rPr kumimoji="1" lang="en-US" sz="2800">
                <a:cs typeface="Times New Roman" pitchFamily="18" charset="0"/>
              </a:rPr>
              <a:t>… Reckless and incompetent expounders of Holy Scripture bring untold trouble and sorrow on their wiser brethren when they are caught in one of their mischievous false opinions and are taken to task by these who are not bound by the authority of our sacred books.</a:t>
            </a:r>
            <a:endParaRPr kumimoji="1"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195585">
                                            <p:txEl>
                                              <p:pRg st="1" end="1"/>
                                            </p:txEl>
                                          </p:spTgt>
                                        </p:tgtEl>
                                        <p:attrNameLst>
                                          <p:attrName>style.visibility</p:attrName>
                                        </p:attrNameLst>
                                      </p:cBhvr>
                                      <p:to>
                                        <p:strVal val="visible"/>
                                      </p:to>
                                    </p:set>
                                    <p:animEffect transition="in" filter="fade">
                                      <p:cBhvr>
                                        <p:cTn id="7" dur="500"/>
                                        <p:tgtEl>
                                          <p:spTgt spid="1955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57200" y="685800"/>
            <a:ext cx="8686800" cy="5262563"/>
          </a:xfrm>
          <a:prstGeom prst="rect">
            <a:avLst/>
          </a:prstGeom>
          <a:noFill/>
          <a:ln w="9525" algn="ctr">
            <a:noFill/>
            <a:miter lim="800000"/>
            <a:headEnd/>
            <a:tailEnd/>
          </a:ln>
        </p:spPr>
        <p:txBody>
          <a:bodyPr anchor="ctr">
            <a:spAutoFit/>
          </a:bodyPr>
          <a:lstStyle/>
          <a:p>
            <a:pPr eaLnBrk="0" hangingPunct="0">
              <a:lnSpc>
                <a:spcPct val="100000"/>
              </a:lnSpc>
              <a:spcBef>
                <a:spcPct val="0"/>
              </a:spcBef>
              <a:buClrTx/>
              <a:buSzTx/>
              <a:buFontTx/>
              <a:buNone/>
            </a:pPr>
            <a:r>
              <a:rPr kumimoji="1" lang="en-US" sz="2800" b="1">
                <a:cs typeface="Times New Roman" pitchFamily="18" charset="0"/>
              </a:rPr>
              <a:t>Augustine, </a:t>
            </a:r>
            <a:r>
              <a:rPr kumimoji="1" lang="en-US" sz="2800" b="1" i="1">
                <a:cs typeface="Times New Roman" pitchFamily="18" charset="0"/>
              </a:rPr>
              <a:t>The Literal Meaning of Genesis</a:t>
            </a:r>
            <a:r>
              <a:rPr kumimoji="1" lang="en-US" sz="2800" b="1">
                <a:cs typeface="Times New Roman" pitchFamily="18" charset="0"/>
              </a:rPr>
              <a:t>, translated and annotated by John Hammond Taylor, S.J., 2 vols. (New York: Newman Press, 1982).</a:t>
            </a:r>
            <a:endParaRPr kumimoji="1" lang="en-US" sz="2800"/>
          </a:p>
          <a:p>
            <a:pPr eaLnBrk="0" hangingPunct="0">
              <a:lnSpc>
                <a:spcPct val="100000"/>
              </a:lnSpc>
              <a:spcBef>
                <a:spcPct val="0"/>
              </a:spcBef>
              <a:buClrTx/>
              <a:buSzTx/>
              <a:buFontTx/>
              <a:buNone/>
            </a:pPr>
            <a:endParaRPr kumimoji="1" lang="en-US" sz="2800">
              <a:cs typeface="Times New Roman" pitchFamily="18" charset="0"/>
            </a:endParaRPr>
          </a:p>
          <a:p>
            <a:pPr eaLnBrk="0" hangingPunct="0">
              <a:lnSpc>
                <a:spcPct val="100000"/>
              </a:lnSpc>
              <a:spcBef>
                <a:spcPct val="0"/>
              </a:spcBef>
              <a:buClrTx/>
              <a:buSzTx/>
              <a:buFontTx/>
              <a:buNone/>
            </a:pPr>
            <a:r>
              <a:rPr kumimoji="1" lang="en-US" sz="2800">
                <a:cs typeface="Times New Roman" pitchFamily="18" charset="0"/>
              </a:rPr>
              <a:t>For them, to defend their utterly foolish and obviously untrue statements, they will try to call upon Holy Scripture for proof and even recite from memory many passages which they think support their position, </a:t>
            </a:r>
            <a:r>
              <a:rPr kumimoji="1" lang="en-US" sz="2800" i="1">
                <a:cs typeface="Times New Roman" pitchFamily="18" charset="0"/>
              </a:rPr>
              <a:t>although they understand neither what they say nor the things about which they make assertion</a:t>
            </a:r>
            <a:r>
              <a:rPr kumimoji="1" lang="en-US" sz="2800">
                <a:cs typeface="Times New Roman" pitchFamily="18" charset="0"/>
              </a:rPr>
              <a:t>. (pp. 42-43)</a:t>
            </a:r>
            <a:endParaRPr kumimoji="1" lang="en-US"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762000"/>
            <a:ext cx="7924800" cy="1295400"/>
          </a:xfrm>
        </p:spPr>
        <p:txBody>
          <a:bodyPr/>
          <a:lstStyle/>
          <a:p>
            <a:pPr eaLnBrk="1" hangingPunct="1"/>
            <a:r>
              <a:rPr lang="en-US" sz="4000" smtClean="0">
                <a:latin typeface="Arial" charset="0"/>
              </a:rPr>
              <a:t>There is a Better Way to Talk about Origins!</a:t>
            </a:r>
          </a:p>
        </p:txBody>
      </p:sp>
      <p:sp>
        <p:nvSpPr>
          <p:cNvPr id="175107" name="Rectangle 3"/>
          <p:cNvSpPr>
            <a:spLocks noGrp="1" noChangeArrowheads="1"/>
          </p:cNvSpPr>
          <p:nvPr>
            <p:ph type="body" idx="1"/>
          </p:nvPr>
        </p:nvSpPr>
        <p:spPr>
          <a:xfrm>
            <a:off x="914400" y="2057400"/>
            <a:ext cx="7924800" cy="4572000"/>
          </a:xfrm>
        </p:spPr>
        <p:txBody>
          <a:bodyPr/>
          <a:lstStyle/>
          <a:p>
            <a:pPr eaLnBrk="1" hangingPunct="1">
              <a:buFont typeface="Wingdings" pitchFamily="2" charset="2"/>
              <a:buNone/>
            </a:pPr>
            <a:r>
              <a:rPr lang="en-US" i="1" smtClean="0">
                <a:latin typeface="Arial" charset="0"/>
              </a:rPr>
              <a:t>To start, separate the worldview question of the “Who?” of creation from the science question of the “How?” of creation.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dissolve">
                                      <p:cBhvr>
                                        <p:cTn id="7" dur="500"/>
                                        <p:tgtEl>
                                          <p:spTgt spid="175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4495800" y="762000"/>
            <a:ext cx="4648200" cy="5953125"/>
          </a:xfrm>
          <a:prstGeom prst="rect">
            <a:avLst/>
          </a:prstGeom>
          <a:noFill/>
          <a:ln w="9525">
            <a:noFill/>
            <a:miter lim="800000"/>
            <a:headEnd/>
            <a:tailEnd/>
          </a:ln>
        </p:spPr>
        <p:txBody>
          <a:bodyPr>
            <a:spAutoFit/>
          </a:bodyPr>
          <a:lstStyle/>
          <a:p>
            <a:r>
              <a:rPr lang="en-US" sz="2800"/>
              <a:t>“</a:t>
            </a:r>
            <a:r>
              <a:rPr lang="en-US" sz="2800" b="1"/>
              <a:t>A worldview is a commitment, a fundamental orientation of the heart, that can be expressed as a story or in a set of presuppositions </a:t>
            </a:r>
            <a:r>
              <a:rPr lang="en-US" sz="2800"/>
              <a:t>(assumptions that may be true, partially true, or entirely false) </a:t>
            </a:r>
            <a:r>
              <a:rPr lang="en-US" sz="2800" b="1"/>
              <a:t>which we hold</a:t>
            </a:r>
            <a:r>
              <a:rPr lang="en-US" sz="2800"/>
              <a:t> (consciously or unconsciously, consistently or inconsistently) </a:t>
            </a:r>
            <a:r>
              <a:rPr lang="en-US" sz="2800" b="1"/>
              <a:t>about the basic constitution of reality, and that provides the foundation on which we live and move and have our reality.”</a:t>
            </a:r>
          </a:p>
        </p:txBody>
      </p:sp>
      <p:pic>
        <p:nvPicPr>
          <p:cNvPr id="26627" name="Picture 2"/>
          <p:cNvPicPr>
            <a:picLocks noChangeAspect="1" noChangeArrowheads="1"/>
          </p:cNvPicPr>
          <p:nvPr/>
        </p:nvPicPr>
        <p:blipFill>
          <a:blip r:embed="rId2" cstate="print"/>
          <a:srcRect/>
          <a:stretch>
            <a:fillRect/>
          </a:stretch>
        </p:blipFill>
        <p:spPr bwMode="auto">
          <a:xfrm>
            <a:off x="457200" y="762000"/>
            <a:ext cx="4038600" cy="6070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572000" y="762000"/>
            <a:ext cx="4572000" cy="5311775"/>
          </a:xfrm>
          <a:prstGeom prst="rect">
            <a:avLst/>
          </a:prstGeom>
          <a:noFill/>
          <a:ln w="9525">
            <a:noFill/>
            <a:miter lim="800000"/>
            <a:headEnd/>
            <a:tailEnd/>
          </a:ln>
        </p:spPr>
        <p:txBody>
          <a:bodyPr>
            <a:spAutoFit/>
          </a:bodyPr>
          <a:lstStyle/>
          <a:p>
            <a:pPr>
              <a:defRPr/>
            </a:pPr>
            <a:r>
              <a:rPr lang="en-US" sz="3200" dirty="0"/>
              <a:t>Worldviews covered in this book:</a:t>
            </a:r>
          </a:p>
          <a:p>
            <a:pPr marL="228600" indent="-228600">
              <a:buFont typeface="Wingdings" pitchFamily="2" charset="2"/>
              <a:buChar char="§"/>
              <a:defRPr/>
            </a:pPr>
            <a:r>
              <a:rPr lang="en-US" sz="3200" dirty="0"/>
              <a:t>Theism</a:t>
            </a:r>
          </a:p>
          <a:p>
            <a:pPr marL="228600" indent="-228600">
              <a:buFont typeface="Wingdings" pitchFamily="2" charset="2"/>
              <a:buChar char="§"/>
              <a:defRPr/>
            </a:pPr>
            <a:r>
              <a:rPr lang="en-US" sz="3200" dirty="0"/>
              <a:t>Deism</a:t>
            </a:r>
          </a:p>
          <a:p>
            <a:pPr marL="228600" indent="-228600">
              <a:buFont typeface="Wingdings" pitchFamily="2" charset="2"/>
              <a:buChar char="§"/>
              <a:defRPr/>
            </a:pPr>
            <a:r>
              <a:rPr lang="en-US" sz="3200" dirty="0"/>
              <a:t>Naturalism</a:t>
            </a:r>
          </a:p>
          <a:p>
            <a:pPr marL="228600" indent="-228600">
              <a:buFont typeface="Wingdings" pitchFamily="2" charset="2"/>
              <a:buChar char="§"/>
              <a:defRPr/>
            </a:pPr>
            <a:r>
              <a:rPr lang="en-US" sz="3200" dirty="0"/>
              <a:t>Nihilism</a:t>
            </a:r>
          </a:p>
          <a:p>
            <a:pPr marL="228600" indent="-228600">
              <a:buFont typeface="Wingdings" pitchFamily="2" charset="2"/>
              <a:buChar char="§"/>
              <a:defRPr/>
            </a:pPr>
            <a:r>
              <a:rPr lang="en-US" sz="3200" dirty="0"/>
              <a:t>Existentialism</a:t>
            </a:r>
          </a:p>
          <a:p>
            <a:pPr marL="228600" indent="-228600">
              <a:buFont typeface="Wingdings" pitchFamily="2" charset="2"/>
              <a:buChar char="§"/>
              <a:defRPr/>
            </a:pPr>
            <a:r>
              <a:rPr lang="en-US" sz="3200" dirty="0"/>
              <a:t>New Age philosophy</a:t>
            </a:r>
          </a:p>
          <a:p>
            <a:pPr marL="228600" indent="-228600">
              <a:buFont typeface="Wingdings" pitchFamily="2" charset="2"/>
              <a:buChar char="§"/>
              <a:defRPr/>
            </a:pPr>
            <a:r>
              <a:rPr lang="en-US" sz="3200" dirty="0"/>
              <a:t>Marxism</a:t>
            </a:r>
          </a:p>
          <a:p>
            <a:pPr marL="228600" indent="-228600">
              <a:buFont typeface="Wingdings" pitchFamily="2" charset="2"/>
              <a:buChar char="§"/>
              <a:defRPr/>
            </a:pPr>
            <a:r>
              <a:rPr lang="en-US" sz="3200" dirty="0"/>
              <a:t>Secular humanism</a:t>
            </a:r>
          </a:p>
          <a:p>
            <a:pPr marL="228600" indent="-228600">
              <a:buFont typeface="Wingdings" pitchFamily="2" charset="2"/>
              <a:buChar char="§"/>
              <a:defRPr/>
            </a:pPr>
            <a:r>
              <a:rPr lang="en-US" sz="3200" dirty="0"/>
              <a:t>Postmodernism</a:t>
            </a:r>
          </a:p>
        </p:txBody>
      </p:sp>
      <p:pic>
        <p:nvPicPr>
          <p:cNvPr id="27651" name="Picture 2"/>
          <p:cNvPicPr>
            <a:picLocks noChangeAspect="1" noChangeArrowheads="1"/>
          </p:cNvPicPr>
          <p:nvPr/>
        </p:nvPicPr>
        <p:blipFill>
          <a:blip r:embed="rId2" cstate="print"/>
          <a:srcRect/>
          <a:stretch>
            <a:fillRect/>
          </a:stretch>
        </p:blipFill>
        <p:spPr bwMode="auto">
          <a:xfrm>
            <a:off x="457200" y="762000"/>
            <a:ext cx="4038600" cy="6070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762000"/>
            <a:ext cx="8229600" cy="1295400"/>
          </a:xfrm>
        </p:spPr>
        <p:txBody>
          <a:bodyPr/>
          <a:lstStyle/>
          <a:p>
            <a:pPr eaLnBrk="1" hangingPunct="1"/>
            <a:r>
              <a:rPr lang="en-US" sz="4000" smtClean="0">
                <a:latin typeface="Arial" charset="0"/>
              </a:rPr>
              <a:t>With Unbelievers, Talk about the “Who” of Creation – Not the “How”</a:t>
            </a:r>
          </a:p>
        </p:txBody>
      </p:sp>
      <p:sp>
        <p:nvSpPr>
          <p:cNvPr id="175107" name="Rectangle 3"/>
          <p:cNvSpPr>
            <a:spLocks noGrp="1" noChangeArrowheads="1"/>
          </p:cNvSpPr>
          <p:nvPr>
            <p:ph type="body" idx="1"/>
          </p:nvPr>
        </p:nvSpPr>
        <p:spPr>
          <a:xfrm>
            <a:off x="914400" y="2057400"/>
            <a:ext cx="8229600" cy="4800600"/>
          </a:xfrm>
        </p:spPr>
        <p:txBody>
          <a:bodyPr/>
          <a:lstStyle/>
          <a:p>
            <a:pPr marL="6350" lvl="1" indent="9525" eaLnBrk="1" hangingPunct="1">
              <a:buFont typeface="Wingdings" pitchFamily="2" charset="2"/>
              <a:buNone/>
              <a:defRPr/>
            </a:pPr>
            <a:r>
              <a:rPr lang="en-US" sz="3200" dirty="0" smtClean="0">
                <a:latin typeface="Arial" charset="0"/>
              </a:rPr>
              <a:t>Evolutionism (worldview)</a:t>
            </a:r>
          </a:p>
          <a:p>
            <a:pPr marL="463550" lvl="1" indent="9525" eaLnBrk="1" hangingPunct="1">
              <a:buFont typeface="Wingdings" pitchFamily="2" charset="2"/>
              <a:buNone/>
              <a:defRPr/>
            </a:pPr>
            <a:r>
              <a:rPr lang="en-US" sz="3200" dirty="0" smtClean="0">
                <a:latin typeface="Arial" charset="0"/>
              </a:rPr>
              <a:t>Like any other “ism,” it is a worldview.</a:t>
            </a:r>
          </a:p>
          <a:p>
            <a:pPr marL="463550" lvl="1" indent="9525" eaLnBrk="1" hangingPunct="1">
              <a:buFont typeface="Wingdings" pitchFamily="2" charset="2"/>
              <a:buNone/>
              <a:defRPr/>
            </a:pPr>
            <a:r>
              <a:rPr lang="en-US" sz="3200" dirty="0" smtClean="0">
                <a:latin typeface="Arial" charset="0"/>
              </a:rPr>
              <a:t>Evolutionism is a subset of naturalism.</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dissolve">
                                      <p:cBhvr>
                                        <p:cTn id="7" dur="500"/>
                                        <p:tgtEl>
                                          <p:spTgt spid="175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dissolve">
                                      <p:cBhvr>
                                        <p:cTn id="12" dur="500"/>
                                        <p:tgtEl>
                                          <p:spTgt spid="175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5107">
                                            <p:txEl>
                                              <p:pRg st="2" end="2"/>
                                            </p:txEl>
                                          </p:spTgt>
                                        </p:tgtEl>
                                        <p:attrNameLst>
                                          <p:attrName>style.visibility</p:attrName>
                                        </p:attrNameLst>
                                      </p:cBhvr>
                                      <p:to>
                                        <p:strVal val="visible"/>
                                      </p:to>
                                    </p:set>
                                    <p:animEffect transition="in" filter="dissolve">
                                      <p:cBhvr>
                                        <p:cTn id="17" dur="500"/>
                                        <p:tgtEl>
                                          <p:spTgt spid="175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914400" y="1981200"/>
            <a:ext cx="8229600" cy="4876800"/>
          </a:xfrm>
        </p:spPr>
        <p:txBody>
          <a:bodyPr/>
          <a:lstStyle/>
          <a:p>
            <a:pPr marL="457200" lvl="1" indent="-457200" eaLnBrk="1" hangingPunct="1"/>
            <a:r>
              <a:rPr lang="en-US" sz="3200" smtClean="0">
                <a:latin typeface="Arial" charset="0"/>
              </a:rPr>
              <a:t> Naturalists, by definition, deny God’s existence.</a:t>
            </a:r>
          </a:p>
          <a:p>
            <a:pPr marL="457200" lvl="1" indent="-457200" eaLnBrk="1" hangingPunct="1"/>
            <a:r>
              <a:rPr lang="en-US" sz="3200" smtClean="0">
                <a:latin typeface="Arial" charset="0"/>
              </a:rPr>
              <a:t> You will never convince a naturalist of any creationist view on origins.</a:t>
            </a:r>
          </a:p>
        </p:txBody>
      </p:sp>
      <p:sp>
        <p:nvSpPr>
          <p:cNvPr id="4" name="Rectangle 2"/>
          <p:cNvSpPr txBox="1">
            <a:spLocks noChangeArrowheads="1"/>
          </p:cNvSpPr>
          <p:nvPr/>
        </p:nvSpPr>
        <p:spPr bwMode="auto">
          <a:xfrm>
            <a:off x="914400" y="762000"/>
            <a:ext cx="8229600" cy="1295400"/>
          </a:xfrm>
          <a:prstGeom prst="rect">
            <a:avLst/>
          </a:prstGeom>
          <a:noFill/>
          <a:ln w="9525">
            <a:noFill/>
            <a:miter lim="800000"/>
            <a:headEnd/>
            <a:tailEnd/>
          </a:ln>
        </p:spPr>
        <p:txBody>
          <a:bodyPr anchor="b"/>
          <a:lstStyle/>
          <a:p>
            <a:pPr>
              <a:lnSpc>
                <a:spcPct val="100000"/>
              </a:lnSpc>
              <a:spcBef>
                <a:spcPct val="0"/>
              </a:spcBef>
              <a:buClrTx/>
              <a:buSzTx/>
              <a:defRPr/>
            </a:pPr>
            <a:r>
              <a:rPr lang="en-US" sz="4000" kern="0" dirty="0">
                <a:solidFill>
                  <a:schemeClr val="tx2"/>
                </a:solidFill>
                <a:ea typeface="+mj-ea"/>
                <a:cs typeface="+mj-cs"/>
              </a:rPr>
              <a:t>With Unbelievers, Talk about the “Who” of Creation</a:t>
            </a:r>
            <a:r>
              <a:rPr lang="en-US" sz="4000" dirty="0">
                <a:solidFill>
                  <a:schemeClr val="tx2"/>
                </a:solidFill>
              </a:rPr>
              <a:t> – Not the “How”</a:t>
            </a:r>
            <a:endParaRPr lang="en-US" sz="4000" kern="0" dirty="0">
              <a:solidFill>
                <a:schemeClr val="tx2"/>
              </a:solidFill>
              <a:ea typeface="+mj-ea"/>
              <a:cs typeface="+mj-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dissolve">
                                      <p:cBhvr>
                                        <p:cTn id="7" dur="500"/>
                                        <p:tgtEl>
                                          <p:spTgt spid="175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dissolve">
                                      <p:cBhvr>
                                        <p:cTn id="12" dur="500"/>
                                        <p:tgtEl>
                                          <p:spTgt spid="175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914400" y="1981200"/>
            <a:ext cx="8229600" cy="4876800"/>
          </a:xfrm>
        </p:spPr>
        <p:txBody>
          <a:bodyPr/>
          <a:lstStyle/>
          <a:p>
            <a:pPr marL="457200" lvl="1" indent="-457200" eaLnBrk="1" hangingPunct="1">
              <a:defRPr/>
            </a:pPr>
            <a:r>
              <a:rPr lang="en-US" sz="3200" dirty="0" smtClean="0">
                <a:latin typeface="Arial" charset="0"/>
              </a:rPr>
              <a:t>I don’t think that arguing helps.  I think that it only drives the wedge deeper.</a:t>
            </a:r>
          </a:p>
          <a:p>
            <a:pPr marL="457200" lvl="1" indent="-457200" eaLnBrk="1" hangingPunct="1">
              <a:defRPr/>
            </a:pPr>
            <a:r>
              <a:rPr lang="en-US" sz="3200" dirty="0" smtClean="0">
                <a:latin typeface="Arial" charset="0"/>
              </a:rPr>
              <a:t>If they insist on talking about the topic, then I’d suggest that you say, “Christians have LOTS of different views on this topic.  Whatever you believe, there is probably a Christian who holds that viewpoint.  That’s really not the issue.</a:t>
            </a:r>
          </a:p>
          <a:p>
            <a:pPr marL="6350" lvl="1" indent="9525" eaLnBrk="1" hangingPunct="1">
              <a:buFont typeface="Wingdings" pitchFamily="2" charset="2"/>
              <a:buNone/>
              <a:defRPr/>
            </a:pPr>
            <a:endParaRPr lang="en-US" sz="3200" dirty="0" smtClean="0">
              <a:latin typeface="Arial" charset="0"/>
            </a:endParaRPr>
          </a:p>
        </p:txBody>
      </p:sp>
      <p:sp>
        <p:nvSpPr>
          <p:cNvPr id="4" name="Rectangle 2"/>
          <p:cNvSpPr txBox="1">
            <a:spLocks noChangeArrowheads="1"/>
          </p:cNvSpPr>
          <p:nvPr/>
        </p:nvSpPr>
        <p:spPr bwMode="auto">
          <a:xfrm>
            <a:off x="914400" y="762000"/>
            <a:ext cx="7924800" cy="1295400"/>
          </a:xfrm>
          <a:prstGeom prst="rect">
            <a:avLst/>
          </a:prstGeom>
          <a:noFill/>
          <a:ln w="9525">
            <a:noFill/>
            <a:miter lim="800000"/>
            <a:headEnd/>
            <a:tailEnd/>
          </a:ln>
        </p:spPr>
        <p:txBody>
          <a:bodyPr anchor="b"/>
          <a:lstStyle/>
          <a:p>
            <a:pPr>
              <a:lnSpc>
                <a:spcPct val="100000"/>
              </a:lnSpc>
              <a:spcBef>
                <a:spcPct val="0"/>
              </a:spcBef>
              <a:buClrTx/>
              <a:buSzTx/>
              <a:defRPr/>
            </a:pPr>
            <a:r>
              <a:rPr lang="en-US" sz="4000" kern="0" dirty="0">
                <a:solidFill>
                  <a:schemeClr val="tx2"/>
                </a:solidFill>
                <a:ea typeface="+mj-ea"/>
                <a:cs typeface="+mj-cs"/>
              </a:rPr>
              <a:t>With Unbelievers, Talk about the “Who” of Creation </a:t>
            </a:r>
            <a:r>
              <a:rPr lang="en-US" sz="4000" dirty="0">
                <a:solidFill>
                  <a:schemeClr val="tx2"/>
                </a:solidFill>
              </a:rPr>
              <a:t>– Not the “How”</a:t>
            </a:r>
            <a:endParaRPr lang="en-US" sz="4000" kern="0" dirty="0">
              <a:solidFill>
                <a:schemeClr val="tx2"/>
              </a:solidFill>
              <a:ea typeface="+mj-ea"/>
              <a:cs typeface="+mj-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dissolve">
                                      <p:cBhvr>
                                        <p:cTn id="7" dur="500"/>
                                        <p:tgtEl>
                                          <p:spTgt spid="175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dissolve">
                                      <p:cBhvr>
                                        <p:cTn id="12" dur="500"/>
                                        <p:tgtEl>
                                          <p:spTgt spid="175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914400" y="1981200"/>
            <a:ext cx="8229600" cy="4876800"/>
          </a:xfrm>
        </p:spPr>
        <p:txBody>
          <a:bodyPr/>
          <a:lstStyle/>
          <a:p>
            <a:pPr marL="457200" lvl="1" indent="-457200" eaLnBrk="1" hangingPunct="1">
              <a:defRPr/>
            </a:pPr>
            <a:r>
              <a:rPr lang="en-US" sz="3200" dirty="0" smtClean="0">
                <a:latin typeface="Arial" charset="0"/>
              </a:rPr>
              <a:t>The ONLY important issue for an unbeliever is for them to answer the question, ‘Who do you say that Jesus is?’”</a:t>
            </a:r>
          </a:p>
          <a:p>
            <a:pPr marL="6350" lvl="1" indent="9525" eaLnBrk="1" hangingPunct="1">
              <a:buFont typeface="Wingdings" pitchFamily="2" charset="2"/>
              <a:buNone/>
              <a:defRPr/>
            </a:pPr>
            <a:endParaRPr lang="en-US" sz="3200" dirty="0" smtClean="0">
              <a:latin typeface="Arial" charset="0"/>
            </a:endParaRPr>
          </a:p>
        </p:txBody>
      </p:sp>
      <p:sp>
        <p:nvSpPr>
          <p:cNvPr id="4" name="Rectangle 2"/>
          <p:cNvSpPr txBox="1">
            <a:spLocks noChangeArrowheads="1"/>
          </p:cNvSpPr>
          <p:nvPr/>
        </p:nvSpPr>
        <p:spPr bwMode="auto">
          <a:xfrm>
            <a:off x="914400" y="762000"/>
            <a:ext cx="7924800" cy="1295400"/>
          </a:xfrm>
          <a:prstGeom prst="rect">
            <a:avLst/>
          </a:prstGeom>
          <a:noFill/>
          <a:ln w="9525">
            <a:noFill/>
            <a:miter lim="800000"/>
            <a:headEnd/>
            <a:tailEnd/>
          </a:ln>
        </p:spPr>
        <p:txBody>
          <a:bodyPr anchor="b"/>
          <a:lstStyle/>
          <a:p>
            <a:pPr>
              <a:lnSpc>
                <a:spcPct val="100000"/>
              </a:lnSpc>
              <a:spcBef>
                <a:spcPct val="0"/>
              </a:spcBef>
              <a:buClrTx/>
              <a:buSzTx/>
              <a:defRPr/>
            </a:pPr>
            <a:r>
              <a:rPr lang="en-US" sz="4000" kern="0" dirty="0">
                <a:solidFill>
                  <a:schemeClr val="tx2"/>
                </a:solidFill>
                <a:ea typeface="+mj-ea"/>
                <a:cs typeface="+mj-cs"/>
              </a:rPr>
              <a:t>With Unbelievers, Talk about the “Who” of Creation </a:t>
            </a:r>
            <a:r>
              <a:rPr lang="en-US" sz="4000" dirty="0">
                <a:solidFill>
                  <a:schemeClr val="tx2"/>
                </a:solidFill>
              </a:rPr>
              <a:t>– Not the “How”</a:t>
            </a:r>
            <a:endParaRPr lang="en-US" sz="4000" kern="0" dirty="0">
              <a:solidFill>
                <a:schemeClr val="tx2"/>
              </a:solidFill>
              <a:ea typeface="+mj-ea"/>
              <a:cs typeface="+mj-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dissolve">
                                      <p:cBhvr>
                                        <p:cTn id="7" dur="500"/>
                                        <p:tgtEl>
                                          <p:spTgt spid="175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838200"/>
            <a:ext cx="7924800" cy="762000"/>
          </a:xfrm>
        </p:spPr>
        <p:txBody>
          <a:bodyPr/>
          <a:lstStyle/>
          <a:p>
            <a:r>
              <a:rPr lang="en-US" sz="4000" smtClean="0">
                <a:latin typeface="Arial" charset="0"/>
              </a:rPr>
              <a:t>A Few Background Statements</a:t>
            </a:r>
          </a:p>
        </p:txBody>
      </p:sp>
      <p:sp>
        <p:nvSpPr>
          <p:cNvPr id="5123" name="Content Placeholder 2"/>
          <p:cNvSpPr>
            <a:spLocks noGrp="1"/>
          </p:cNvSpPr>
          <p:nvPr>
            <p:ph idx="1"/>
          </p:nvPr>
        </p:nvSpPr>
        <p:spPr>
          <a:xfrm>
            <a:off x="914400" y="1600200"/>
            <a:ext cx="7924800" cy="4616450"/>
          </a:xfrm>
        </p:spPr>
        <p:txBody>
          <a:bodyPr/>
          <a:lstStyle/>
          <a:p>
            <a:pPr marL="514350" indent="-514350">
              <a:buFont typeface="Wingdings" pitchFamily="2" charset="2"/>
              <a:buNone/>
            </a:pPr>
            <a:r>
              <a:rPr lang="en-US" i="1" smtClean="0">
                <a:latin typeface="Arial" charset="0"/>
              </a:rPr>
              <a:t>2. Think of this talk as a primer.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a:xfrm>
            <a:off x="914400" y="2057400"/>
            <a:ext cx="7848600" cy="4572000"/>
          </a:xfrm>
        </p:spPr>
        <p:txBody>
          <a:bodyPr/>
          <a:lstStyle/>
          <a:p>
            <a:pPr eaLnBrk="1" hangingPunct="1">
              <a:lnSpc>
                <a:spcPct val="80000"/>
              </a:lnSpc>
              <a:buFont typeface="Wingdings" pitchFamily="2" charset="2"/>
              <a:buNone/>
            </a:pPr>
            <a:r>
              <a:rPr lang="en-US" i="1" smtClean="0">
                <a:latin typeface="Arial" charset="0"/>
              </a:rPr>
              <a:t>Acknowledge that God works through miracle and through process.</a:t>
            </a:r>
          </a:p>
          <a:p>
            <a:pPr eaLnBrk="1" hangingPunct="1">
              <a:lnSpc>
                <a:spcPct val="80000"/>
              </a:lnSpc>
              <a:buFont typeface="Wingdings" pitchFamily="2" charset="2"/>
              <a:buNone/>
            </a:pPr>
            <a:endParaRPr lang="en-US" smtClean="0">
              <a:latin typeface="Arial" charset="0"/>
            </a:endParaRPr>
          </a:p>
          <a:p>
            <a:pPr eaLnBrk="1" hangingPunct="1">
              <a:lnSpc>
                <a:spcPct val="80000"/>
              </a:lnSpc>
              <a:buFont typeface="Wingdings" pitchFamily="2" charset="2"/>
              <a:buNone/>
            </a:pPr>
            <a:r>
              <a:rPr lang="en-US" smtClean="0">
                <a:latin typeface="Arial" charset="0"/>
              </a:rPr>
              <a:t>Process: God usually works through “rules” that He ordained.</a:t>
            </a:r>
          </a:p>
          <a:p>
            <a:pPr lvl="1" eaLnBrk="1" hangingPunct="1">
              <a:lnSpc>
                <a:spcPct val="90000"/>
              </a:lnSpc>
              <a:buFont typeface="Wingdings" pitchFamily="2" charset="2"/>
              <a:buNone/>
            </a:pPr>
            <a:r>
              <a:rPr lang="en-US" smtClean="0">
                <a:latin typeface="Arial" charset="0"/>
              </a:rPr>
              <a:t>Jeremiah 33:25-26a  “This is what the LORD says: 'If I have not established my covenant with day and night and the fixed laws of heaven and earth,  [26] then I will reject the descendants of Jacob and David my servant . . .”</a:t>
            </a:r>
          </a:p>
        </p:txBody>
      </p:sp>
      <p:sp>
        <p:nvSpPr>
          <p:cNvPr id="32771" name="Rectangle 2"/>
          <p:cNvSpPr>
            <a:spLocks noGrp="1" noChangeArrowheads="1"/>
          </p:cNvSpPr>
          <p:nvPr>
            <p:ph type="title"/>
          </p:nvPr>
        </p:nvSpPr>
        <p:spPr>
          <a:xfrm>
            <a:off x="914400" y="762000"/>
            <a:ext cx="7924800" cy="1295400"/>
          </a:xfrm>
        </p:spPr>
        <p:txBody>
          <a:bodyPr/>
          <a:lstStyle/>
          <a:p>
            <a:pPr eaLnBrk="1" hangingPunct="1"/>
            <a:r>
              <a:rPr lang="en-US" sz="4000" smtClean="0">
                <a:latin typeface="Arial" charset="0"/>
              </a:rPr>
              <a:t>There is a Better Way to Talk with Other Believers!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7155">
                                            <p:txEl>
                                              <p:pRg st="2" end="2"/>
                                            </p:txEl>
                                          </p:spTgt>
                                        </p:tgtEl>
                                        <p:attrNameLst>
                                          <p:attrName>style.visibility</p:attrName>
                                        </p:attrNameLst>
                                      </p:cBhvr>
                                      <p:to>
                                        <p:strVal val="visible"/>
                                      </p:to>
                                    </p:set>
                                    <p:anim calcmode="lin" valueType="num">
                                      <p:cBhvr additive="base">
                                        <p:cTn id="13" dur="500" fill="hold"/>
                                        <p:tgtEl>
                                          <p:spTgt spid="1771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7155">
                                            <p:txEl>
                                              <p:pRg st="3" end="3"/>
                                            </p:txEl>
                                          </p:spTgt>
                                        </p:tgtEl>
                                        <p:attrNameLst>
                                          <p:attrName>style.visibility</p:attrName>
                                        </p:attrNameLst>
                                      </p:cBhvr>
                                      <p:to>
                                        <p:strVal val="visible"/>
                                      </p:to>
                                    </p:set>
                                    <p:anim calcmode="lin" valueType="num">
                                      <p:cBhvr additive="base">
                                        <p:cTn id="19" dur="500" fill="hold"/>
                                        <p:tgtEl>
                                          <p:spTgt spid="1771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a:xfrm>
            <a:off x="914400" y="2057400"/>
            <a:ext cx="7848600" cy="4572000"/>
          </a:xfrm>
        </p:spPr>
        <p:txBody>
          <a:bodyPr/>
          <a:lstStyle/>
          <a:p>
            <a:pPr eaLnBrk="1" hangingPunct="1">
              <a:lnSpc>
                <a:spcPct val="80000"/>
              </a:lnSpc>
              <a:buFont typeface="Wingdings" pitchFamily="2" charset="2"/>
              <a:buNone/>
            </a:pPr>
            <a:r>
              <a:rPr lang="en-US" smtClean="0">
                <a:latin typeface="Arial" charset="0"/>
              </a:rPr>
              <a:t>Miracle: When God sets aside His “rules” and does something “outside” of them.</a:t>
            </a:r>
          </a:p>
          <a:p>
            <a:pPr eaLnBrk="1" hangingPunct="1">
              <a:lnSpc>
                <a:spcPct val="80000"/>
              </a:lnSpc>
              <a:buFont typeface="Wingdings" pitchFamily="2" charset="2"/>
              <a:buNone/>
            </a:pPr>
            <a:endParaRPr lang="en-US" smtClean="0">
              <a:latin typeface="Arial" charset="0"/>
            </a:endParaRPr>
          </a:p>
          <a:p>
            <a:pPr eaLnBrk="1" hangingPunct="1">
              <a:lnSpc>
                <a:spcPct val="80000"/>
              </a:lnSpc>
              <a:buFont typeface="Wingdings" pitchFamily="2" charset="2"/>
              <a:buNone/>
            </a:pPr>
            <a:r>
              <a:rPr lang="en-US" smtClean="0">
                <a:latin typeface="Arial" charset="0"/>
              </a:rPr>
              <a:t>With Christians, the question really is, “How much of God’s creative activity was done through miracle and how much was done through process?”</a:t>
            </a:r>
          </a:p>
          <a:p>
            <a:pPr eaLnBrk="1" hangingPunct="1">
              <a:lnSpc>
                <a:spcPct val="80000"/>
              </a:lnSpc>
              <a:buFont typeface="Wingdings" pitchFamily="2" charset="2"/>
              <a:buNone/>
            </a:pPr>
            <a:endParaRPr lang="en-US" smtClean="0">
              <a:latin typeface="Arial" charset="0"/>
            </a:endParaRPr>
          </a:p>
        </p:txBody>
      </p:sp>
      <p:sp>
        <p:nvSpPr>
          <p:cNvPr id="33795" name="Rectangle 2"/>
          <p:cNvSpPr>
            <a:spLocks noGrp="1" noChangeArrowheads="1"/>
          </p:cNvSpPr>
          <p:nvPr>
            <p:ph type="title"/>
          </p:nvPr>
        </p:nvSpPr>
        <p:spPr>
          <a:xfrm>
            <a:off x="914400" y="762000"/>
            <a:ext cx="7924800" cy="1295400"/>
          </a:xfrm>
        </p:spPr>
        <p:txBody>
          <a:bodyPr/>
          <a:lstStyle/>
          <a:p>
            <a:pPr eaLnBrk="1" hangingPunct="1"/>
            <a:r>
              <a:rPr lang="en-US" sz="4000" smtClean="0">
                <a:latin typeface="Arial" charset="0"/>
              </a:rPr>
              <a:t>There is a Better Way to Talk with Other Believers!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7155">
                                            <p:txEl>
                                              <p:pRg st="2" end="2"/>
                                            </p:txEl>
                                          </p:spTgt>
                                        </p:tgtEl>
                                        <p:attrNameLst>
                                          <p:attrName>style.visibility</p:attrName>
                                        </p:attrNameLst>
                                      </p:cBhvr>
                                      <p:to>
                                        <p:strVal val="visible"/>
                                      </p:to>
                                    </p:set>
                                    <p:anim calcmode="lin" valueType="num">
                                      <p:cBhvr additive="base">
                                        <p:cTn id="13" dur="500" fill="hold"/>
                                        <p:tgtEl>
                                          <p:spTgt spid="1771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914400" y="1600200"/>
            <a:ext cx="8229600" cy="4616450"/>
          </a:xfrm>
        </p:spPr>
        <p:txBody>
          <a:bodyPr/>
          <a:lstStyle/>
          <a:p>
            <a:pPr marL="463550" lvl="2" indent="-455613" eaLnBrk="1" hangingPunct="1">
              <a:buFont typeface="Wingdings" pitchFamily="2" charset="2"/>
              <a:buNone/>
            </a:pPr>
            <a:r>
              <a:rPr lang="en-US" sz="3200" smtClean="0">
                <a:latin typeface="Arial" charset="0"/>
              </a:rPr>
              <a:t>Scientific Theory</a:t>
            </a:r>
          </a:p>
          <a:p>
            <a:pPr marL="463550" lvl="2" indent="-455613" eaLnBrk="1" hangingPunct="1">
              <a:buFont typeface="Wingdings" pitchFamily="2" charset="2"/>
              <a:buNone/>
            </a:pPr>
            <a:r>
              <a:rPr lang="en-US" sz="3200" smtClean="0">
                <a:latin typeface="Arial" charset="0"/>
              </a:rPr>
              <a:t>	Scientific definition vs. common definition</a:t>
            </a:r>
          </a:p>
          <a:p>
            <a:pPr marL="463550" lvl="2" indent="-455613" eaLnBrk="1" hangingPunct="1">
              <a:buFont typeface="Wingdings" pitchFamily="2" charset="2"/>
              <a:buNone/>
            </a:pPr>
            <a:r>
              <a:rPr lang="en-US" sz="3200" smtClean="0">
                <a:latin typeface="Arial" charset="0"/>
              </a:rPr>
              <a:t>	Evolution - Scientific Theory about the 	origin and change of “things” over time.</a:t>
            </a:r>
          </a:p>
          <a:p>
            <a:pPr marL="463550" lvl="1" eaLnBrk="1" hangingPunct="1">
              <a:buFont typeface="Wingdings" pitchFamily="2" charset="2"/>
              <a:buNone/>
            </a:pPr>
            <a:r>
              <a:rPr lang="en-US" sz="3200" smtClean="0">
                <a:latin typeface="Arial" charset="0"/>
              </a:rPr>
              <a:t>	Paradigm shift – Thomas Kuhn</a:t>
            </a:r>
          </a:p>
          <a:p>
            <a:pPr marL="463550" lvl="1" eaLnBrk="1" hangingPunct="1">
              <a:buFont typeface="Wingdings" pitchFamily="2" charset="2"/>
              <a:buNone/>
            </a:pPr>
            <a:r>
              <a:rPr lang="en-US" sz="3200" smtClean="0">
                <a:latin typeface="Arial" charset="0"/>
              </a:rPr>
              <a:t>Good Science is the process of “thinking 	God’s thoughts after Him.”</a:t>
            </a:r>
          </a:p>
        </p:txBody>
      </p:sp>
      <p:sp>
        <p:nvSpPr>
          <p:cNvPr id="34819" name="Rectangle 2"/>
          <p:cNvSpPr>
            <a:spLocks noGrp="1" noChangeArrowheads="1"/>
          </p:cNvSpPr>
          <p:nvPr>
            <p:ph type="title"/>
          </p:nvPr>
        </p:nvSpPr>
        <p:spPr>
          <a:xfrm>
            <a:off x="914400" y="762000"/>
            <a:ext cx="7924800" cy="838200"/>
          </a:xfrm>
        </p:spPr>
        <p:txBody>
          <a:bodyPr/>
          <a:lstStyle/>
          <a:p>
            <a:pPr eaLnBrk="1" hangingPunct="1"/>
            <a:r>
              <a:rPr lang="en-US" sz="4000" smtClean="0">
                <a:latin typeface="Arial" charset="0"/>
              </a:rPr>
              <a:t>What is Evolution?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 calcmode="lin" valueType="num">
                                      <p:cBhvr additive="base">
                                        <p:cTn id="13" dur="500" fill="hold"/>
                                        <p:tgtEl>
                                          <p:spTgt spid="176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6131">
                                            <p:txEl>
                                              <p:pRg st="2" end="2"/>
                                            </p:txEl>
                                          </p:spTgt>
                                        </p:tgtEl>
                                        <p:attrNameLst>
                                          <p:attrName>style.visibility</p:attrName>
                                        </p:attrNameLst>
                                      </p:cBhvr>
                                      <p:to>
                                        <p:strVal val="visible"/>
                                      </p:to>
                                    </p:set>
                                    <p:anim calcmode="lin" valueType="num">
                                      <p:cBhvr additive="base">
                                        <p:cTn id="19" dur="500" fill="hold"/>
                                        <p:tgtEl>
                                          <p:spTgt spid="176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6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6131">
                                            <p:txEl>
                                              <p:pRg st="3" end="3"/>
                                            </p:txEl>
                                          </p:spTgt>
                                        </p:tgtEl>
                                        <p:attrNameLst>
                                          <p:attrName>style.visibility</p:attrName>
                                        </p:attrNameLst>
                                      </p:cBhvr>
                                      <p:to>
                                        <p:strVal val="visible"/>
                                      </p:to>
                                    </p:set>
                                    <p:anim calcmode="lin" valueType="num">
                                      <p:cBhvr additive="base">
                                        <p:cTn id="25" dur="500" fill="hold"/>
                                        <p:tgtEl>
                                          <p:spTgt spid="176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6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6131">
                                            <p:txEl>
                                              <p:pRg st="4" end="4"/>
                                            </p:txEl>
                                          </p:spTgt>
                                        </p:tgtEl>
                                        <p:attrNameLst>
                                          <p:attrName>style.visibility</p:attrName>
                                        </p:attrNameLst>
                                      </p:cBhvr>
                                      <p:to>
                                        <p:strVal val="visible"/>
                                      </p:to>
                                    </p:set>
                                    <p:anim calcmode="lin" valueType="num">
                                      <p:cBhvr additive="base">
                                        <p:cTn id="31" dur="500" fill="hold"/>
                                        <p:tgtEl>
                                          <p:spTgt spid="1761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61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1066800" y="1752600"/>
            <a:ext cx="7772400" cy="4464050"/>
          </a:xfrm>
        </p:spPr>
        <p:txBody>
          <a:bodyPr/>
          <a:lstStyle/>
          <a:p>
            <a:pPr marL="533400" indent="-533400" eaLnBrk="1" hangingPunct="1">
              <a:lnSpc>
                <a:spcPct val="80000"/>
              </a:lnSpc>
            </a:pPr>
            <a:r>
              <a:rPr lang="en-US" smtClean="0">
                <a:latin typeface="Arial" charset="0"/>
              </a:rPr>
              <a:t>How old are the universe and earth?</a:t>
            </a:r>
          </a:p>
          <a:p>
            <a:pPr marL="533400" indent="-533400" eaLnBrk="1" hangingPunct="1">
              <a:lnSpc>
                <a:spcPct val="80000"/>
              </a:lnSpc>
            </a:pPr>
            <a:r>
              <a:rPr lang="en-US" smtClean="0">
                <a:latin typeface="Arial" charset="0"/>
              </a:rPr>
              <a:t>How did life begin?</a:t>
            </a:r>
          </a:p>
          <a:p>
            <a:pPr marL="533400" indent="-533400" eaLnBrk="1" hangingPunct="1">
              <a:lnSpc>
                <a:spcPct val="80000"/>
              </a:lnSpc>
            </a:pPr>
            <a:r>
              <a:rPr lang="en-US" smtClean="0">
                <a:latin typeface="Arial" charset="0"/>
              </a:rPr>
              <a:t>How much have living things changed?</a:t>
            </a:r>
          </a:p>
        </p:txBody>
      </p:sp>
      <p:sp>
        <p:nvSpPr>
          <p:cNvPr id="35843" name="Rectangle 2"/>
          <p:cNvSpPr>
            <a:spLocks noGrp="1" noChangeArrowheads="1"/>
          </p:cNvSpPr>
          <p:nvPr>
            <p:ph type="title"/>
          </p:nvPr>
        </p:nvSpPr>
        <p:spPr>
          <a:xfrm>
            <a:off x="914400" y="762000"/>
            <a:ext cx="8229600" cy="838200"/>
          </a:xfrm>
        </p:spPr>
        <p:txBody>
          <a:bodyPr/>
          <a:lstStyle/>
          <a:p>
            <a:pPr eaLnBrk="1" hangingPunct="1"/>
            <a:r>
              <a:rPr lang="en-US" sz="4000" smtClean="0">
                <a:latin typeface="Arial" charset="0"/>
              </a:rPr>
              <a:t>Evolution Covers Three Questions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additive="base">
                                        <p:cTn id="7" dur="500" fill="hold"/>
                                        <p:tgtEl>
                                          <p:spTgt spid="178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8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8179">
                                            <p:txEl>
                                              <p:pRg st="1" end="1"/>
                                            </p:txEl>
                                          </p:spTgt>
                                        </p:tgtEl>
                                        <p:attrNameLst>
                                          <p:attrName>style.visibility</p:attrName>
                                        </p:attrNameLst>
                                      </p:cBhvr>
                                      <p:to>
                                        <p:strVal val="visible"/>
                                      </p:to>
                                    </p:set>
                                    <p:anim calcmode="lin" valueType="num">
                                      <p:cBhvr additive="base">
                                        <p:cTn id="13" dur="500" fill="hold"/>
                                        <p:tgtEl>
                                          <p:spTgt spid="178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anim calcmode="lin" valueType="num">
                                      <p:cBhvr additive="base">
                                        <p:cTn id="19" dur="500" fill="hold"/>
                                        <p:tgtEl>
                                          <p:spTgt spid="178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1066800" y="1600200"/>
            <a:ext cx="8077200" cy="5029200"/>
          </a:xfrm>
        </p:spPr>
        <p:txBody>
          <a:bodyPr/>
          <a:lstStyle/>
          <a:p>
            <a:pPr marL="533400" indent="-533400" eaLnBrk="1" hangingPunct="1">
              <a:buFont typeface="Wingdings" pitchFamily="2" charset="2"/>
              <a:buNone/>
            </a:pPr>
            <a:r>
              <a:rPr lang="en-US" smtClean="0">
                <a:latin typeface="Arial" charset="0"/>
              </a:rPr>
              <a:t>These are the questions of cosmology and the question of geological evolution.</a:t>
            </a:r>
          </a:p>
          <a:p>
            <a:pPr marL="533400" indent="-533400" eaLnBrk="1" hangingPunct="1">
              <a:buFont typeface="Wingdings" pitchFamily="2" charset="2"/>
              <a:buNone/>
            </a:pPr>
            <a:r>
              <a:rPr lang="en-US" smtClean="0">
                <a:latin typeface="Arial" charset="0"/>
              </a:rPr>
              <a:t>Two Christian views:</a:t>
            </a:r>
          </a:p>
          <a:p>
            <a:pPr marL="533400" indent="-533400" eaLnBrk="1" hangingPunct="1">
              <a:buFont typeface="Wingdings" pitchFamily="2" charset="2"/>
              <a:buNone/>
            </a:pPr>
            <a:r>
              <a:rPr lang="en-US" smtClean="0">
                <a:latin typeface="Arial" charset="0"/>
              </a:rPr>
              <a:t>	Young (6-15,000 years)</a:t>
            </a:r>
          </a:p>
          <a:p>
            <a:pPr marL="533400" indent="-533400" eaLnBrk="1" hangingPunct="1">
              <a:buFont typeface="Wingdings" pitchFamily="2" charset="2"/>
              <a:buNone/>
            </a:pPr>
            <a:r>
              <a:rPr lang="en-US" sz="2800" smtClean="0">
                <a:latin typeface="Arial" charset="0"/>
              </a:rPr>
              <a:t>		Based on a reading of “yom” as 24 hours	Bishop Ussher’s (1654) dating system - 			October 23, 4004 BC</a:t>
            </a:r>
          </a:p>
          <a:p>
            <a:pPr marL="533400" indent="-533400" eaLnBrk="1" hangingPunct="1">
              <a:buFont typeface="Wingdings" pitchFamily="2" charset="2"/>
              <a:buNone/>
            </a:pPr>
            <a:r>
              <a:rPr lang="en-US" smtClean="0">
                <a:latin typeface="Arial" charset="0"/>
              </a:rPr>
              <a:t>	Old (13.7 billion/ 4.56 billion)</a:t>
            </a:r>
          </a:p>
          <a:p>
            <a:pPr marL="1522413" lvl="2" indent="-381000" eaLnBrk="1" hangingPunct="1">
              <a:buFont typeface="Wingdings" pitchFamily="2" charset="2"/>
              <a:buNone/>
            </a:pPr>
            <a:r>
              <a:rPr lang="en-US" sz="2800" smtClean="0">
                <a:latin typeface="Arial" charset="0"/>
              </a:rPr>
              <a:t>Based on physical evidence.</a:t>
            </a:r>
          </a:p>
        </p:txBody>
      </p:sp>
      <p:sp>
        <p:nvSpPr>
          <p:cNvPr id="36867" name="Rectangle 2"/>
          <p:cNvSpPr>
            <a:spLocks noGrp="1" noChangeArrowheads="1"/>
          </p:cNvSpPr>
          <p:nvPr>
            <p:ph type="title"/>
          </p:nvPr>
        </p:nvSpPr>
        <p:spPr>
          <a:xfrm>
            <a:off x="457200" y="762000"/>
            <a:ext cx="8686800" cy="838200"/>
          </a:xfrm>
        </p:spPr>
        <p:txBody>
          <a:bodyPr/>
          <a:lstStyle/>
          <a:p>
            <a:pPr marL="533400" indent="-533400" eaLnBrk="1" hangingPunct="1">
              <a:lnSpc>
                <a:spcPct val="80000"/>
              </a:lnSpc>
            </a:pPr>
            <a:r>
              <a:rPr lang="en-US" sz="4000" smtClean="0">
                <a:latin typeface="Arial" charset="0"/>
              </a:rPr>
              <a:t>How old are the universe and earth?</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additive="base">
                                        <p:cTn id="7" dur="500" fill="hold"/>
                                        <p:tgtEl>
                                          <p:spTgt spid="178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8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8179">
                                            <p:txEl>
                                              <p:pRg st="1" end="1"/>
                                            </p:txEl>
                                          </p:spTgt>
                                        </p:tgtEl>
                                        <p:attrNameLst>
                                          <p:attrName>style.visibility</p:attrName>
                                        </p:attrNameLst>
                                      </p:cBhvr>
                                      <p:to>
                                        <p:strVal val="visible"/>
                                      </p:to>
                                    </p:set>
                                    <p:anim calcmode="lin" valueType="num">
                                      <p:cBhvr additive="base">
                                        <p:cTn id="13" dur="500" fill="hold"/>
                                        <p:tgtEl>
                                          <p:spTgt spid="178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anim calcmode="lin" valueType="num">
                                      <p:cBhvr additive="base">
                                        <p:cTn id="19" dur="500" fill="hold"/>
                                        <p:tgtEl>
                                          <p:spTgt spid="178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8179">
                                            <p:txEl>
                                              <p:pRg st="4" end="4"/>
                                            </p:txEl>
                                          </p:spTgt>
                                        </p:tgtEl>
                                        <p:attrNameLst>
                                          <p:attrName>style.visibility</p:attrName>
                                        </p:attrNameLst>
                                      </p:cBhvr>
                                      <p:to>
                                        <p:strVal val="visible"/>
                                      </p:to>
                                    </p:set>
                                    <p:anim calcmode="lin" valueType="num">
                                      <p:cBhvr additive="base">
                                        <p:cTn id="25" dur="500" fill="hold"/>
                                        <p:tgtEl>
                                          <p:spTgt spid="1781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8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8179">
                                            <p:txEl>
                                              <p:pRg st="3" end="3"/>
                                            </p:txEl>
                                          </p:spTgt>
                                        </p:tgtEl>
                                        <p:attrNameLst>
                                          <p:attrName>style.visibility</p:attrName>
                                        </p:attrNameLst>
                                      </p:cBhvr>
                                      <p:to>
                                        <p:strVal val="visible"/>
                                      </p:to>
                                    </p:set>
                                    <p:anim calcmode="lin" valueType="num">
                                      <p:cBhvr additive="base">
                                        <p:cTn id="31" dur="500" fill="hold"/>
                                        <p:tgtEl>
                                          <p:spTgt spid="17817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8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8179">
                                            <p:txEl>
                                              <p:pRg st="3" end="3"/>
                                            </p:txEl>
                                          </p:spTgt>
                                        </p:tgtEl>
                                        <p:attrNameLst>
                                          <p:attrName>style.visibility</p:attrName>
                                        </p:attrNameLst>
                                      </p:cBhvr>
                                      <p:to>
                                        <p:strVal val="visible"/>
                                      </p:to>
                                    </p:set>
                                    <p:animEffect transition="in" filter="dissolve">
                                      <p:cBhvr>
                                        <p:cTn id="37" dur="500"/>
                                        <p:tgtEl>
                                          <p:spTgt spid="17817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78179">
                                            <p:txEl>
                                              <p:pRg st="5" end="5"/>
                                            </p:txEl>
                                          </p:spTgt>
                                        </p:tgtEl>
                                        <p:attrNameLst>
                                          <p:attrName>style.visibility</p:attrName>
                                        </p:attrNameLst>
                                      </p:cBhvr>
                                      <p:to>
                                        <p:strVal val="visible"/>
                                      </p:to>
                                    </p:set>
                                    <p:anim calcmode="lin" valueType="num">
                                      <p:cBhvr additive="base">
                                        <p:cTn id="42" dur="500" fill="hold"/>
                                        <p:tgtEl>
                                          <p:spTgt spid="17817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781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914400" y="1600200"/>
            <a:ext cx="7696200" cy="4572000"/>
          </a:xfrm>
        </p:spPr>
        <p:txBody>
          <a:bodyPr/>
          <a:lstStyle/>
          <a:p>
            <a:pPr marL="533400" indent="-533400" eaLnBrk="1" hangingPunct="1">
              <a:buFont typeface="Wingdings" pitchFamily="2" charset="2"/>
              <a:buNone/>
            </a:pPr>
            <a:r>
              <a:rPr lang="en-US" smtClean="0">
                <a:latin typeface="Arial" charset="0"/>
              </a:rPr>
              <a:t>This is the question of abiogenesis or chemical evolution.</a:t>
            </a:r>
          </a:p>
          <a:p>
            <a:pPr marL="533400" indent="-533400" eaLnBrk="1" hangingPunct="1">
              <a:buFont typeface="Wingdings" pitchFamily="2" charset="2"/>
              <a:buNone/>
            </a:pPr>
            <a:r>
              <a:rPr lang="en-US" smtClean="0">
                <a:latin typeface="Arial" charset="0"/>
              </a:rPr>
              <a:t>All evidence shows that life could never have arisen from “time and chance.”</a:t>
            </a:r>
          </a:p>
        </p:txBody>
      </p:sp>
      <p:sp>
        <p:nvSpPr>
          <p:cNvPr id="37891" name="Rectangle 2"/>
          <p:cNvSpPr>
            <a:spLocks noGrp="1" noChangeArrowheads="1"/>
          </p:cNvSpPr>
          <p:nvPr>
            <p:ph type="title"/>
          </p:nvPr>
        </p:nvSpPr>
        <p:spPr>
          <a:xfrm>
            <a:off x="914400" y="762000"/>
            <a:ext cx="8229600" cy="838200"/>
          </a:xfrm>
        </p:spPr>
        <p:txBody>
          <a:bodyPr/>
          <a:lstStyle/>
          <a:p>
            <a:pPr marL="533400" indent="-533400" eaLnBrk="1" hangingPunct="1">
              <a:lnSpc>
                <a:spcPct val="80000"/>
              </a:lnSpc>
            </a:pPr>
            <a:r>
              <a:rPr lang="en-US" sz="4000" smtClean="0">
                <a:latin typeface="Arial" charset="0"/>
              </a:rPr>
              <a:t>How Did Life Begin?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1066800" y="2101850"/>
            <a:ext cx="8077200" cy="4527550"/>
          </a:xfrm>
        </p:spPr>
        <p:txBody>
          <a:bodyPr/>
          <a:lstStyle/>
          <a:p>
            <a:pPr marL="473075" lvl="1" indent="-473075" eaLnBrk="1" hangingPunct="1">
              <a:lnSpc>
                <a:spcPct val="80000"/>
              </a:lnSpc>
              <a:buFont typeface="Wingdings" pitchFamily="2" charset="2"/>
              <a:buNone/>
              <a:defRPr/>
            </a:pPr>
            <a:r>
              <a:rPr lang="en-US" sz="3200" dirty="0" smtClean="0">
                <a:latin typeface="Arial" charset="0"/>
              </a:rPr>
              <a:t>This is the question of biological evolution.</a:t>
            </a:r>
          </a:p>
          <a:p>
            <a:pPr marL="473075" lvl="1" indent="-473075" eaLnBrk="1" hangingPunct="1">
              <a:lnSpc>
                <a:spcPct val="80000"/>
              </a:lnSpc>
              <a:buFont typeface="Wingdings" pitchFamily="2" charset="2"/>
              <a:buNone/>
              <a:defRPr/>
            </a:pPr>
            <a:r>
              <a:rPr lang="en-US" sz="3200" dirty="0" smtClean="0">
                <a:latin typeface="Arial" charset="0"/>
              </a:rPr>
              <a:t>There are three sub-questions:</a:t>
            </a:r>
          </a:p>
          <a:p>
            <a:pPr marL="1104900" lvl="1" indent="-533400" eaLnBrk="1" hangingPunct="1">
              <a:buFont typeface="Wingdings" pitchFamily="2" charset="2"/>
              <a:buNone/>
              <a:defRPr/>
            </a:pPr>
            <a:r>
              <a:rPr lang="en-US" sz="3200" dirty="0" smtClean="0">
                <a:latin typeface="Arial" charset="0"/>
              </a:rPr>
              <a:t>1. Does change occur within species?</a:t>
            </a:r>
          </a:p>
          <a:p>
            <a:pPr marL="1104900" lvl="1" indent="-533400" eaLnBrk="1" hangingPunct="1">
              <a:buFont typeface="Wingdings" pitchFamily="2" charset="2"/>
              <a:buNone/>
              <a:defRPr/>
            </a:pPr>
            <a:r>
              <a:rPr lang="en-US" sz="3200" dirty="0" smtClean="0">
                <a:latin typeface="Arial" charset="0"/>
              </a:rPr>
              <a:t>2. Does change occur within “kind?”</a:t>
            </a:r>
          </a:p>
          <a:p>
            <a:pPr marL="1104900" lvl="1" indent="-533400" eaLnBrk="1" hangingPunct="1">
              <a:buFont typeface="Wingdings" pitchFamily="2" charset="2"/>
              <a:buNone/>
              <a:defRPr/>
            </a:pPr>
            <a:r>
              <a:rPr lang="en-US" sz="3200" dirty="0" smtClean="0">
                <a:latin typeface="Arial" charset="0"/>
              </a:rPr>
              <a:t>3. Does change occur across “kind?”</a:t>
            </a:r>
          </a:p>
        </p:txBody>
      </p:sp>
      <p:sp>
        <p:nvSpPr>
          <p:cNvPr id="38915" name="Rectangle 2"/>
          <p:cNvSpPr>
            <a:spLocks noGrp="1" noChangeArrowheads="1"/>
          </p:cNvSpPr>
          <p:nvPr>
            <p:ph type="title"/>
          </p:nvPr>
        </p:nvSpPr>
        <p:spPr>
          <a:xfrm>
            <a:off x="914400" y="762000"/>
            <a:ext cx="8229600" cy="1295400"/>
          </a:xfrm>
        </p:spPr>
        <p:txBody>
          <a:bodyPr/>
          <a:lstStyle/>
          <a:p>
            <a:pPr marL="533400" indent="-533400" eaLnBrk="1" hangingPunct="1">
              <a:lnSpc>
                <a:spcPct val="80000"/>
              </a:lnSpc>
            </a:pPr>
            <a:r>
              <a:rPr lang="en-US" sz="4000" smtClean="0">
                <a:latin typeface="Arial" charset="0"/>
              </a:rPr>
              <a:t>How Much Have Living Things Changed?</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1251">
                                            <p:txEl>
                                              <p:pRg st="2" end="2"/>
                                            </p:txEl>
                                          </p:spTgt>
                                        </p:tgtEl>
                                        <p:attrNameLst>
                                          <p:attrName>style.visibility</p:attrName>
                                        </p:attrNameLst>
                                      </p:cBhvr>
                                      <p:to>
                                        <p:strVal val="visible"/>
                                      </p:to>
                                    </p:set>
                                    <p:anim calcmode="lin" valueType="num">
                                      <p:cBhvr additive="base">
                                        <p:cTn id="19" dur="500" fill="hold"/>
                                        <p:tgtEl>
                                          <p:spTgt spid="181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1251">
                                            <p:txEl>
                                              <p:pRg st="3" end="3"/>
                                            </p:txEl>
                                          </p:spTgt>
                                        </p:tgtEl>
                                        <p:attrNameLst>
                                          <p:attrName>style.visibility</p:attrName>
                                        </p:attrNameLst>
                                      </p:cBhvr>
                                      <p:to>
                                        <p:strVal val="visible"/>
                                      </p:to>
                                    </p:set>
                                    <p:anim calcmode="lin" valueType="num">
                                      <p:cBhvr additive="base">
                                        <p:cTn id="25" dur="500" fill="hold"/>
                                        <p:tgtEl>
                                          <p:spTgt spid="181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1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1251">
                                            <p:txEl>
                                              <p:pRg st="4" end="4"/>
                                            </p:txEl>
                                          </p:spTgt>
                                        </p:tgtEl>
                                        <p:attrNameLst>
                                          <p:attrName>style.visibility</p:attrName>
                                        </p:attrNameLst>
                                      </p:cBhvr>
                                      <p:to>
                                        <p:strVal val="visible"/>
                                      </p:to>
                                    </p:set>
                                    <p:anim calcmode="lin" valueType="num">
                                      <p:cBhvr additive="base">
                                        <p:cTn id="31" dur="500" fill="hold"/>
                                        <p:tgtEl>
                                          <p:spTgt spid="1812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1066800" y="2101850"/>
            <a:ext cx="7772400" cy="4527550"/>
          </a:xfrm>
        </p:spPr>
        <p:txBody>
          <a:bodyPr/>
          <a:lstStyle/>
          <a:p>
            <a:pPr marL="473075" lvl="1" indent="-473075" eaLnBrk="1" hangingPunct="1">
              <a:buFont typeface="Wingdings" pitchFamily="2" charset="2"/>
              <a:buNone/>
              <a:defRPr/>
            </a:pPr>
            <a:r>
              <a:rPr lang="en-US" sz="3200" dirty="0" smtClean="0">
                <a:latin typeface="Arial" charset="0"/>
              </a:rPr>
              <a:t>1. Does change occur within species?</a:t>
            </a:r>
          </a:p>
          <a:p>
            <a:pPr marL="457200" lvl="1" indent="-457200" eaLnBrk="1" hangingPunct="1">
              <a:buFont typeface="Wingdings" pitchFamily="2" charset="2"/>
              <a:buNone/>
              <a:defRPr/>
            </a:pPr>
            <a:r>
              <a:rPr lang="en-US" sz="3200" dirty="0" smtClean="0">
                <a:latin typeface="Arial" charset="0"/>
              </a:rPr>
              <a:t>	This is called microevolution</a:t>
            </a:r>
          </a:p>
          <a:p>
            <a:pPr marL="1104900" lvl="1" indent="-533400" eaLnBrk="1" hangingPunct="1">
              <a:buFont typeface="Wingdings" pitchFamily="2" charset="2"/>
              <a:buNone/>
              <a:defRPr/>
            </a:pPr>
            <a:r>
              <a:rPr lang="en-US" sz="3200" dirty="0" smtClean="0">
                <a:latin typeface="Arial" charset="0"/>
              </a:rPr>
              <a:t>This is the observable aspect of biological evolution</a:t>
            </a:r>
          </a:p>
          <a:p>
            <a:pPr marL="1104900" lvl="1" indent="-533400" eaLnBrk="1" hangingPunct="1">
              <a:buFont typeface="Wingdings" pitchFamily="2" charset="2"/>
              <a:buNone/>
              <a:defRPr/>
            </a:pPr>
            <a:r>
              <a:rPr lang="en-US" sz="3200" dirty="0" smtClean="0">
                <a:latin typeface="Arial" charset="0"/>
              </a:rPr>
              <a:t>No one questions that this happens.</a:t>
            </a:r>
          </a:p>
        </p:txBody>
      </p:sp>
      <p:sp>
        <p:nvSpPr>
          <p:cNvPr id="39939" name="Rectangle 2"/>
          <p:cNvSpPr>
            <a:spLocks noGrp="1" noChangeArrowheads="1"/>
          </p:cNvSpPr>
          <p:nvPr>
            <p:ph type="title"/>
          </p:nvPr>
        </p:nvSpPr>
        <p:spPr>
          <a:xfrm>
            <a:off x="914400" y="762000"/>
            <a:ext cx="8229600" cy="1295400"/>
          </a:xfrm>
        </p:spPr>
        <p:txBody>
          <a:bodyPr/>
          <a:lstStyle/>
          <a:p>
            <a:pPr marL="533400" indent="-533400" eaLnBrk="1" hangingPunct="1">
              <a:lnSpc>
                <a:spcPct val="80000"/>
              </a:lnSpc>
            </a:pPr>
            <a:r>
              <a:rPr lang="en-US" sz="4000" smtClean="0">
                <a:latin typeface="Arial" charset="0"/>
              </a:rPr>
              <a:t>How Much Have Living Things Changed?</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1251">
                                            <p:txEl>
                                              <p:pRg st="2" end="2"/>
                                            </p:txEl>
                                          </p:spTgt>
                                        </p:tgtEl>
                                        <p:attrNameLst>
                                          <p:attrName>style.visibility</p:attrName>
                                        </p:attrNameLst>
                                      </p:cBhvr>
                                      <p:to>
                                        <p:strVal val="visible"/>
                                      </p:to>
                                    </p:set>
                                    <p:anim calcmode="lin" valueType="num">
                                      <p:cBhvr additive="base">
                                        <p:cTn id="19" dur="500" fill="hold"/>
                                        <p:tgtEl>
                                          <p:spTgt spid="181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1251">
                                            <p:txEl>
                                              <p:pRg st="3" end="3"/>
                                            </p:txEl>
                                          </p:spTgt>
                                        </p:tgtEl>
                                        <p:attrNameLst>
                                          <p:attrName>style.visibility</p:attrName>
                                        </p:attrNameLst>
                                      </p:cBhvr>
                                      <p:to>
                                        <p:strVal val="visible"/>
                                      </p:to>
                                    </p:set>
                                    <p:anim calcmode="lin" valueType="num">
                                      <p:cBhvr additive="base">
                                        <p:cTn id="25" dur="500" fill="hold"/>
                                        <p:tgtEl>
                                          <p:spTgt spid="181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1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p:txBody>
          <a:bodyPr/>
          <a:lstStyle/>
          <a:p>
            <a:pPr marL="473075" lvl="1" indent="-473075" eaLnBrk="1" hangingPunct="1">
              <a:buFont typeface="Wingdings" pitchFamily="2" charset="2"/>
              <a:buNone/>
            </a:pPr>
            <a:r>
              <a:rPr lang="en-US" sz="3200" smtClean="0">
                <a:latin typeface="Arial" charset="0"/>
              </a:rPr>
              <a:t>2. Does change occur within “kind?”</a:t>
            </a:r>
          </a:p>
          <a:p>
            <a:pPr marL="473075" lvl="1" indent="-473075" eaLnBrk="1" hangingPunct="1">
              <a:buFont typeface="Wingdings" pitchFamily="2" charset="2"/>
              <a:buNone/>
            </a:pPr>
            <a:r>
              <a:rPr lang="en-US" sz="3200" smtClean="0">
                <a:latin typeface="Arial" charset="0"/>
              </a:rPr>
              <a:t>	Kind = “Bara” (created) + “min” (kind)</a:t>
            </a:r>
          </a:p>
          <a:p>
            <a:pPr marL="473075" lvl="1" indent="-473075" eaLnBrk="1" hangingPunct="1">
              <a:buFont typeface="Wingdings" pitchFamily="2" charset="2"/>
              <a:buNone/>
            </a:pPr>
            <a:r>
              <a:rPr lang="en-US" sz="3200" smtClean="0">
                <a:latin typeface="Arial" charset="0"/>
              </a:rPr>
              <a:t>	This is macroevolution or speciation.</a:t>
            </a:r>
          </a:p>
          <a:p>
            <a:pPr marL="473075" lvl="1" indent="-473075" eaLnBrk="1" hangingPunct="1">
              <a:buFont typeface="Wingdings" pitchFamily="2" charset="2"/>
              <a:buNone/>
            </a:pPr>
            <a:r>
              <a:rPr lang="en-US" sz="3200" smtClean="0">
                <a:latin typeface="Arial" charset="0"/>
              </a:rPr>
              <a:t>	Darwin’s finches</a:t>
            </a:r>
          </a:p>
          <a:p>
            <a:pPr marL="473075" lvl="1" indent="-473075" eaLnBrk="1" hangingPunct="1">
              <a:buFont typeface="Wingdings" pitchFamily="2" charset="2"/>
              <a:buNone/>
            </a:pPr>
            <a:r>
              <a:rPr lang="en-US" sz="3200" smtClean="0">
                <a:latin typeface="Arial" charset="0"/>
              </a:rPr>
              <a:t>	We were not there.  We do not know.</a:t>
            </a:r>
          </a:p>
        </p:txBody>
      </p:sp>
      <p:sp>
        <p:nvSpPr>
          <p:cNvPr id="40963" name="Rectangle 2"/>
          <p:cNvSpPr>
            <a:spLocks noGrp="1" noChangeArrowheads="1"/>
          </p:cNvSpPr>
          <p:nvPr>
            <p:ph type="title"/>
          </p:nvPr>
        </p:nvSpPr>
        <p:spPr>
          <a:xfrm>
            <a:off x="914400" y="762000"/>
            <a:ext cx="8229600" cy="1295400"/>
          </a:xfrm>
        </p:spPr>
        <p:txBody>
          <a:bodyPr/>
          <a:lstStyle/>
          <a:p>
            <a:pPr marL="533400" indent="-533400" eaLnBrk="1" hangingPunct="1">
              <a:lnSpc>
                <a:spcPct val="80000"/>
              </a:lnSpc>
            </a:pPr>
            <a:r>
              <a:rPr lang="en-US" sz="4000" smtClean="0">
                <a:latin typeface="Arial" charset="0"/>
              </a:rPr>
              <a:t>How Much Have Living Things Changed?</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p:txBody>
          <a:bodyPr/>
          <a:lstStyle/>
          <a:p>
            <a:pPr marL="473075" lvl="1" indent="-473075" eaLnBrk="1" hangingPunct="1">
              <a:buFont typeface="Wingdings" pitchFamily="2" charset="2"/>
              <a:buNone/>
            </a:pPr>
            <a:r>
              <a:rPr lang="en-US" sz="3200" smtClean="0">
                <a:latin typeface="Arial" charset="0"/>
              </a:rPr>
              <a:t>3. Does change occur across “kind?”</a:t>
            </a:r>
          </a:p>
          <a:p>
            <a:pPr marL="473075" lvl="1" indent="-473075" eaLnBrk="1" hangingPunct="1">
              <a:buFont typeface="Wingdings" pitchFamily="2" charset="2"/>
              <a:buNone/>
            </a:pPr>
            <a:r>
              <a:rPr lang="en-US" sz="3200" smtClean="0">
                <a:latin typeface="Arial" charset="0"/>
              </a:rPr>
              <a:t>	Did all life come from one or a few 	common ancestors?</a:t>
            </a:r>
          </a:p>
          <a:p>
            <a:pPr marL="473075" lvl="1" indent="-473075" eaLnBrk="1" hangingPunct="1">
              <a:buFont typeface="Wingdings" pitchFamily="2" charset="2"/>
              <a:buNone/>
            </a:pPr>
            <a:r>
              <a:rPr lang="en-US" sz="3200" smtClean="0">
                <a:latin typeface="Arial" charset="0"/>
              </a:rPr>
              <a:t>	What about man’s origin?</a:t>
            </a:r>
          </a:p>
        </p:txBody>
      </p:sp>
      <p:sp>
        <p:nvSpPr>
          <p:cNvPr id="41987" name="Rectangle 2"/>
          <p:cNvSpPr>
            <a:spLocks noGrp="1" noChangeArrowheads="1"/>
          </p:cNvSpPr>
          <p:nvPr>
            <p:ph type="title"/>
          </p:nvPr>
        </p:nvSpPr>
        <p:spPr>
          <a:xfrm>
            <a:off x="914400" y="762000"/>
            <a:ext cx="8229600" cy="1295400"/>
          </a:xfrm>
        </p:spPr>
        <p:txBody>
          <a:bodyPr/>
          <a:lstStyle/>
          <a:p>
            <a:pPr marL="533400" indent="-533400" eaLnBrk="1" hangingPunct="1">
              <a:lnSpc>
                <a:spcPct val="80000"/>
              </a:lnSpc>
            </a:pPr>
            <a:r>
              <a:rPr lang="en-US" sz="4000" smtClean="0">
                <a:latin typeface="Arial" charset="0"/>
              </a:rPr>
              <a:t>How Much Have Living Things Changed?</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3299">
                                            <p:txEl>
                                              <p:pRg st="1" end="1"/>
                                            </p:txEl>
                                          </p:spTgt>
                                        </p:tgtEl>
                                        <p:attrNameLst>
                                          <p:attrName>style.visibility</p:attrName>
                                        </p:attrNameLst>
                                      </p:cBhvr>
                                      <p:to>
                                        <p:strVal val="visible"/>
                                      </p:to>
                                    </p:set>
                                    <p:anim calcmode="lin" valueType="num">
                                      <p:cBhvr additive="base">
                                        <p:cTn id="13" dur="500" fill="hold"/>
                                        <p:tgtEl>
                                          <p:spTgt spid="183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3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3299">
                                            <p:txEl>
                                              <p:pRg st="2" end="2"/>
                                            </p:txEl>
                                          </p:spTgt>
                                        </p:tgtEl>
                                        <p:attrNameLst>
                                          <p:attrName>style.visibility</p:attrName>
                                        </p:attrNameLst>
                                      </p:cBhvr>
                                      <p:to>
                                        <p:strVal val="visible"/>
                                      </p:to>
                                    </p:set>
                                    <p:anim calcmode="lin" valueType="num">
                                      <p:cBhvr additive="base">
                                        <p:cTn id="19" dur="500" fill="hold"/>
                                        <p:tgtEl>
                                          <p:spTgt spid="183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32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838200"/>
            <a:ext cx="7924800" cy="762000"/>
          </a:xfrm>
        </p:spPr>
        <p:txBody>
          <a:bodyPr/>
          <a:lstStyle/>
          <a:p>
            <a:r>
              <a:rPr lang="en-US" sz="4000" smtClean="0">
                <a:latin typeface="Arial" charset="0"/>
              </a:rPr>
              <a:t>A Few Background Statements</a:t>
            </a:r>
          </a:p>
        </p:txBody>
      </p:sp>
      <p:sp>
        <p:nvSpPr>
          <p:cNvPr id="6147" name="Content Placeholder 2"/>
          <p:cNvSpPr>
            <a:spLocks noGrp="1"/>
          </p:cNvSpPr>
          <p:nvPr>
            <p:ph idx="1"/>
          </p:nvPr>
        </p:nvSpPr>
        <p:spPr>
          <a:xfrm>
            <a:off x="914400" y="1600200"/>
            <a:ext cx="7924800" cy="914400"/>
          </a:xfrm>
        </p:spPr>
        <p:txBody>
          <a:bodyPr/>
          <a:lstStyle/>
          <a:p>
            <a:pPr marL="514350" indent="-514350">
              <a:buFont typeface="Wingdings" pitchFamily="2" charset="2"/>
              <a:buNone/>
            </a:pPr>
            <a:r>
              <a:rPr lang="en-US" i="1" smtClean="0">
                <a:latin typeface="Arial" charset="0"/>
              </a:rPr>
              <a:t>3. This topic is not one of the essentials of the faith.</a:t>
            </a:r>
          </a:p>
        </p:txBody>
      </p:sp>
      <p:grpSp>
        <p:nvGrpSpPr>
          <p:cNvPr id="2" name="Group 18"/>
          <p:cNvGrpSpPr>
            <a:grpSpLocks/>
          </p:cNvGrpSpPr>
          <p:nvPr/>
        </p:nvGrpSpPr>
        <p:grpSpPr bwMode="auto">
          <a:xfrm>
            <a:off x="3657600" y="3886200"/>
            <a:ext cx="1828800" cy="1828800"/>
            <a:chOff x="3657600" y="3886200"/>
            <a:chExt cx="1828800" cy="1828800"/>
          </a:xfrm>
        </p:grpSpPr>
        <p:sp>
          <p:nvSpPr>
            <p:cNvPr id="6155" name="Oval 5"/>
            <p:cNvSpPr>
              <a:spLocks noChangeArrowheads="1"/>
            </p:cNvSpPr>
            <p:nvPr/>
          </p:nvSpPr>
          <p:spPr bwMode="auto">
            <a:xfrm>
              <a:off x="3657600" y="3886200"/>
              <a:ext cx="1828800" cy="1828800"/>
            </a:xfrm>
            <a:prstGeom prst="ellipse">
              <a:avLst/>
            </a:prstGeom>
            <a:noFill/>
            <a:ln w="38100" algn="ctr">
              <a:solidFill>
                <a:schemeClr val="tx2"/>
              </a:solidFill>
              <a:round/>
              <a:headEnd/>
              <a:tailEnd/>
            </a:ln>
          </p:spPr>
          <p:txBody>
            <a:bodyPr/>
            <a:lstStyle/>
            <a:p>
              <a:pPr marL="457200" indent="-457200"/>
              <a:endParaRPr lang="en-US"/>
            </a:p>
          </p:txBody>
        </p:sp>
        <p:sp>
          <p:nvSpPr>
            <p:cNvPr id="6156" name="TextBox 10"/>
            <p:cNvSpPr txBox="1">
              <a:spLocks noChangeArrowheads="1"/>
            </p:cNvSpPr>
            <p:nvPr/>
          </p:nvSpPr>
          <p:spPr bwMode="auto">
            <a:xfrm>
              <a:off x="3810000" y="4572000"/>
              <a:ext cx="1588897" cy="387798"/>
            </a:xfrm>
            <a:prstGeom prst="rect">
              <a:avLst/>
            </a:prstGeom>
            <a:noFill/>
            <a:ln w="9525">
              <a:noFill/>
              <a:miter lim="800000"/>
              <a:headEnd/>
              <a:tailEnd/>
            </a:ln>
          </p:spPr>
          <p:txBody>
            <a:bodyPr wrap="none">
              <a:spAutoFit/>
            </a:bodyPr>
            <a:lstStyle/>
            <a:p>
              <a:r>
                <a:rPr lang="en-US"/>
                <a:t>Essentials</a:t>
              </a:r>
            </a:p>
          </p:txBody>
        </p:sp>
      </p:grpSp>
      <p:grpSp>
        <p:nvGrpSpPr>
          <p:cNvPr id="3" name="Group 19"/>
          <p:cNvGrpSpPr>
            <a:grpSpLocks/>
          </p:cNvGrpSpPr>
          <p:nvPr/>
        </p:nvGrpSpPr>
        <p:grpSpPr bwMode="auto">
          <a:xfrm>
            <a:off x="3048000" y="2895600"/>
            <a:ext cx="3352800" cy="3429000"/>
            <a:chOff x="3048000" y="2895600"/>
            <a:chExt cx="3352800" cy="3429000"/>
          </a:xfrm>
        </p:grpSpPr>
        <p:sp>
          <p:nvSpPr>
            <p:cNvPr id="6153" name="Oval 6"/>
            <p:cNvSpPr>
              <a:spLocks noChangeArrowheads="1"/>
            </p:cNvSpPr>
            <p:nvPr/>
          </p:nvSpPr>
          <p:spPr bwMode="auto">
            <a:xfrm>
              <a:off x="3048000" y="2895600"/>
              <a:ext cx="3352800" cy="3429000"/>
            </a:xfrm>
            <a:prstGeom prst="ellipse">
              <a:avLst/>
            </a:prstGeom>
            <a:noFill/>
            <a:ln w="38100" algn="ctr">
              <a:solidFill>
                <a:schemeClr val="tx2"/>
              </a:solidFill>
              <a:round/>
              <a:headEnd/>
              <a:tailEnd/>
            </a:ln>
          </p:spPr>
          <p:txBody>
            <a:bodyPr/>
            <a:lstStyle/>
            <a:p>
              <a:pPr marL="457200" indent="-457200"/>
              <a:endParaRPr lang="en-US"/>
            </a:p>
          </p:txBody>
        </p:sp>
        <p:sp>
          <p:nvSpPr>
            <p:cNvPr id="6154" name="Freeform 11"/>
            <p:cNvSpPr>
              <a:spLocks noChangeArrowheads="1"/>
            </p:cNvSpPr>
            <p:nvPr/>
          </p:nvSpPr>
          <p:spPr bwMode="auto">
            <a:xfrm>
              <a:off x="4038600" y="3124200"/>
              <a:ext cx="1676400" cy="757130"/>
            </a:xfrm>
            <a:custGeom>
              <a:avLst/>
              <a:gdLst>
                <a:gd name="T0" fmla="*/ 0 w 3044423"/>
                <a:gd name="T1" fmla="*/ 0 h 387798"/>
                <a:gd name="T2" fmla="*/ 508304 w 3044423"/>
                <a:gd name="T3" fmla="*/ 0 h 387798"/>
                <a:gd name="T4" fmla="*/ 508304 w 3044423"/>
                <a:gd name="T5" fmla="*/ 2886025 h 387798"/>
                <a:gd name="T6" fmla="*/ 0 w 3044423"/>
                <a:gd name="T7" fmla="*/ 2886025 h 387798"/>
                <a:gd name="T8" fmla="*/ 0 w 3044423"/>
                <a:gd name="T9" fmla="*/ 0 h 387798"/>
                <a:gd name="T10" fmla="*/ 0 60000 65536"/>
                <a:gd name="T11" fmla="*/ 0 60000 65536"/>
                <a:gd name="T12" fmla="*/ 0 60000 65536"/>
                <a:gd name="T13" fmla="*/ 0 60000 65536"/>
                <a:gd name="T14" fmla="*/ 0 60000 65536"/>
                <a:gd name="T15" fmla="*/ 0 w 3044423"/>
                <a:gd name="T16" fmla="*/ 0 h 387798"/>
                <a:gd name="T17" fmla="*/ 3044423 w 3044423"/>
                <a:gd name="T18" fmla="*/ 387798 h 387798"/>
              </a:gdLst>
              <a:ahLst/>
              <a:cxnLst>
                <a:cxn ang="T10">
                  <a:pos x="T0" y="T1"/>
                </a:cxn>
                <a:cxn ang="T11">
                  <a:pos x="T2" y="T3"/>
                </a:cxn>
                <a:cxn ang="T12">
                  <a:pos x="T4" y="T5"/>
                </a:cxn>
                <a:cxn ang="T13">
                  <a:pos x="T6" y="T7"/>
                </a:cxn>
                <a:cxn ang="T14">
                  <a:pos x="T8" y="T9"/>
                </a:cxn>
              </a:cxnLst>
              <a:rect l="T15" t="T16" r="T17" b="T18"/>
              <a:pathLst>
                <a:path w="3044423" h="387798">
                  <a:moveTo>
                    <a:pt x="0" y="0"/>
                  </a:moveTo>
                  <a:lnTo>
                    <a:pt x="3044423" y="0"/>
                  </a:lnTo>
                  <a:lnTo>
                    <a:pt x="3044423" y="387798"/>
                  </a:lnTo>
                  <a:lnTo>
                    <a:pt x="0" y="387798"/>
                  </a:lnTo>
                  <a:lnTo>
                    <a:pt x="0" y="0"/>
                  </a:lnTo>
                  <a:close/>
                </a:path>
              </a:pathLst>
            </a:custGeom>
            <a:noFill/>
            <a:ln w="9525">
              <a:noFill/>
              <a:miter lim="800000"/>
              <a:headEnd/>
              <a:tailEnd/>
            </a:ln>
          </p:spPr>
          <p:txBody>
            <a:bodyPr>
              <a:spAutoFit/>
            </a:bodyPr>
            <a:lstStyle/>
            <a:p>
              <a:r>
                <a:rPr lang="en-US"/>
                <a:t>Secondary</a:t>
              </a:r>
            </a:p>
            <a:p>
              <a:r>
                <a:rPr lang="en-US"/>
                <a:t>Doctrines</a:t>
              </a:r>
            </a:p>
          </p:txBody>
        </p:sp>
      </p:grpSp>
      <p:grpSp>
        <p:nvGrpSpPr>
          <p:cNvPr id="4" name="Group 20"/>
          <p:cNvGrpSpPr>
            <a:grpSpLocks/>
          </p:cNvGrpSpPr>
          <p:nvPr/>
        </p:nvGrpSpPr>
        <p:grpSpPr bwMode="auto">
          <a:xfrm>
            <a:off x="2438400" y="2057400"/>
            <a:ext cx="4876800" cy="4800600"/>
            <a:chOff x="2438400" y="2057400"/>
            <a:chExt cx="4876800" cy="4800600"/>
          </a:xfrm>
        </p:grpSpPr>
        <p:sp>
          <p:nvSpPr>
            <p:cNvPr id="6151" name="Oval 7"/>
            <p:cNvSpPr>
              <a:spLocks noChangeArrowheads="1"/>
            </p:cNvSpPr>
            <p:nvPr/>
          </p:nvSpPr>
          <p:spPr bwMode="auto">
            <a:xfrm>
              <a:off x="2438400" y="2057400"/>
              <a:ext cx="4876800" cy="4800600"/>
            </a:xfrm>
            <a:prstGeom prst="ellipse">
              <a:avLst/>
            </a:prstGeom>
            <a:noFill/>
            <a:ln w="38100" algn="ctr">
              <a:solidFill>
                <a:schemeClr val="tx2"/>
              </a:solidFill>
              <a:round/>
              <a:headEnd/>
              <a:tailEnd/>
            </a:ln>
          </p:spPr>
          <p:txBody>
            <a:bodyPr/>
            <a:lstStyle/>
            <a:p>
              <a:pPr marL="457200" indent="-457200"/>
              <a:endParaRPr lang="en-US"/>
            </a:p>
          </p:txBody>
        </p:sp>
        <p:sp>
          <p:nvSpPr>
            <p:cNvPr id="6152" name="Rectangle 12"/>
            <p:cNvSpPr>
              <a:spLocks noChangeArrowheads="1"/>
            </p:cNvSpPr>
            <p:nvPr/>
          </p:nvSpPr>
          <p:spPr bwMode="auto">
            <a:xfrm>
              <a:off x="4419600" y="2209800"/>
              <a:ext cx="1641796" cy="757130"/>
            </a:xfrm>
            <a:prstGeom prst="rect">
              <a:avLst/>
            </a:prstGeom>
            <a:noFill/>
            <a:ln w="9525">
              <a:noFill/>
              <a:miter lim="800000"/>
              <a:headEnd/>
              <a:tailEnd/>
            </a:ln>
          </p:spPr>
          <p:txBody>
            <a:bodyPr wrap="none">
              <a:spAutoFit/>
            </a:bodyPr>
            <a:lstStyle/>
            <a:p>
              <a:r>
                <a:rPr lang="en-US"/>
                <a:t>Disputable</a:t>
              </a:r>
            </a:p>
            <a:p>
              <a:r>
                <a:rPr lang="en-US"/>
                <a:t>Matters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838200"/>
            <a:ext cx="7924800" cy="762000"/>
          </a:xfrm>
        </p:spPr>
        <p:txBody>
          <a:bodyPr/>
          <a:lstStyle/>
          <a:p>
            <a:r>
              <a:rPr lang="en-US" smtClean="0">
                <a:latin typeface="Arial" charset="0"/>
              </a:rPr>
              <a:t>A Note from a Former Student</a:t>
            </a:r>
          </a:p>
        </p:txBody>
      </p:sp>
      <p:sp>
        <p:nvSpPr>
          <p:cNvPr id="31747" name="Content Placeholder 2"/>
          <p:cNvSpPr>
            <a:spLocks noGrp="1"/>
          </p:cNvSpPr>
          <p:nvPr>
            <p:ph idx="1"/>
          </p:nvPr>
        </p:nvSpPr>
        <p:spPr>
          <a:xfrm>
            <a:off x="914400" y="1600200"/>
            <a:ext cx="8229600" cy="5029200"/>
          </a:xfrm>
        </p:spPr>
        <p:txBody>
          <a:bodyPr/>
          <a:lstStyle/>
          <a:p>
            <a:pPr>
              <a:buFont typeface="Wingdings" pitchFamily="2" charset="2"/>
              <a:buNone/>
              <a:defRPr/>
            </a:pPr>
            <a:r>
              <a:rPr lang="en-US" dirty="0" smtClean="0">
                <a:solidFill>
                  <a:schemeClr val="tx2"/>
                </a:solidFill>
                <a:latin typeface="Arial" charset="0"/>
              </a:rPr>
              <a:t>I am not writing this to be self-aggrandizing!</a:t>
            </a:r>
          </a:p>
          <a:p>
            <a:pPr marL="0" indent="0">
              <a:buFont typeface="Wingdings" pitchFamily="2" charset="2"/>
              <a:buNone/>
              <a:defRPr/>
            </a:pPr>
            <a:r>
              <a:rPr lang="en-US" dirty="0" smtClean="0">
                <a:latin typeface="Arial" charset="0"/>
              </a:rPr>
              <a:t>Dr. Schutt – I have enjoyed your class SO much!  I appreciate your honesty in examining with integrity the issues of origins, etc…, and I appreciate that you have never tried to “indoctrinate” me, but have rather guided me to find the answers for myself.  My position on evolution is still not resolved, as I said, but I see much more clearly than I ever did.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838200"/>
            <a:ext cx="7924800" cy="762000"/>
          </a:xfrm>
        </p:spPr>
        <p:txBody>
          <a:bodyPr/>
          <a:lstStyle/>
          <a:p>
            <a:r>
              <a:rPr lang="en-US" smtClean="0">
                <a:latin typeface="Arial" charset="0"/>
              </a:rPr>
              <a:t>A Note from a Former Student</a:t>
            </a:r>
          </a:p>
        </p:txBody>
      </p:sp>
      <p:sp>
        <p:nvSpPr>
          <p:cNvPr id="44035" name="Content Placeholder 2"/>
          <p:cNvSpPr>
            <a:spLocks noGrp="1"/>
          </p:cNvSpPr>
          <p:nvPr>
            <p:ph idx="1"/>
          </p:nvPr>
        </p:nvSpPr>
        <p:spPr>
          <a:xfrm>
            <a:off x="914400" y="1600200"/>
            <a:ext cx="8229600" cy="5029200"/>
          </a:xfrm>
        </p:spPr>
        <p:txBody>
          <a:bodyPr/>
          <a:lstStyle/>
          <a:p>
            <a:pPr marL="0" indent="0">
              <a:buFont typeface="Wingdings" pitchFamily="2" charset="2"/>
              <a:buNone/>
            </a:pPr>
            <a:r>
              <a:rPr lang="en-US" smtClean="0">
                <a:latin typeface="Arial" charset="0"/>
              </a:rPr>
              <a:t>Just to encourage you – I had the opportunity to share Christ with a friend of mine this summer whose greatest objection to Christianity is its insistence on an absolute denial of certain scientific facts (i.e. evolution).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838200"/>
            <a:ext cx="7924800" cy="762000"/>
          </a:xfrm>
        </p:spPr>
        <p:txBody>
          <a:bodyPr/>
          <a:lstStyle/>
          <a:p>
            <a:r>
              <a:rPr lang="en-US" smtClean="0">
                <a:latin typeface="Arial" charset="0"/>
              </a:rPr>
              <a:t>A Note from a Former Student</a:t>
            </a:r>
          </a:p>
        </p:txBody>
      </p:sp>
      <p:sp>
        <p:nvSpPr>
          <p:cNvPr id="45059" name="Content Placeholder 2"/>
          <p:cNvSpPr>
            <a:spLocks noGrp="1"/>
          </p:cNvSpPr>
          <p:nvPr>
            <p:ph idx="1"/>
          </p:nvPr>
        </p:nvSpPr>
        <p:spPr>
          <a:xfrm>
            <a:off x="914400" y="1600200"/>
            <a:ext cx="8229600" cy="5029200"/>
          </a:xfrm>
        </p:spPr>
        <p:txBody>
          <a:bodyPr/>
          <a:lstStyle/>
          <a:p>
            <a:pPr marL="0" indent="0">
              <a:buFont typeface="Wingdings" pitchFamily="2" charset="2"/>
              <a:buNone/>
            </a:pPr>
            <a:r>
              <a:rPr lang="en-US" smtClean="0">
                <a:latin typeface="Arial" charset="0"/>
              </a:rPr>
              <a:t>She said that she had never met a Christian who actually </a:t>
            </a:r>
            <a:r>
              <a:rPr lang="en-US" u="sng" smtClean="0">
                <a:latin typeface="Arial" charset="0"/>
              </a:rPr>
              <a:t>thought</a:t>
            </a:r>
            <a:r>
              <a:rPr lang="en-US" smtClean="0">
                <a:latin typeface="Arial" charset="0"/>
              </a:rPr>
              <a:t> about these things, rather than just accepting what they’ve always been told.  I just thought that might be of interest to you, and to encourage you to keep up the good work!  Thanks.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838200"/>
            <a:ext cx="7772400" cy="762000"/>
          </a:xfrm>
        </p:spPr>
        <p:txBody>
          <a:bodyPr/>
          <a:lstStyle/>
          <a:p>
            <a:pPr eaLnBrk="1" hangingPunct="1"/>
            <a:r>
              <a:rPr lang="en-US" smtClean="0">
                <a:latin typeface="Arial" charset="0"/>
              </a:rPr>
              <a:t>My Personal Views?</a:t>
            </a:r>
          </a:p>
        </p:txBody>
      </p:sp>
      <p:sp>
        <p:nvSpPr>
          <p:cNvPr id="189443" name="Rectangle 3"/>
          <p:cNvSpPr>
            <a:spLocks noGrp="1" noChangeArrowheads="1"/>
          </p:cNvSpPr>
          <p:nvPr>
            <p:ph type="body" idx="1"/>
          </p:nvPr>
        </p:nvSpPr>
        <p:spPr>
          <a:xfrm>
            <a:off x="1066800" y="1600200"/>
            <a:ext cx="7848600" cy="4953000"/>
          </a:xfrm>
        </p:spPr>
        <p:txBody>
          <a:bodyPr/>
          <a:lstStyle/>
          <a:p>
            <a:pPr eaLnBrk="1" hangingPunct="1">
              <a:lnSpc>
                <a:spcPct val="80000"/>
              </a:lnSpc>
            </a:pPr>
            <a:r>
              <a:rPr lang="en-US" smtClean="0">
                <a:latin typeface="Arial" charset="0"/>
              </a:rPr>
              <a:t>A. Cosmology/Geology: The earth is old.  I used to hold the young earth position.</a:t>
            </a:r>
          </a:p>
          <a:p>
            <a:pPr eaLnBrk="1" hangingPunct="1">
              <a:lnSpc>
                <a:spcPct val="80000"/>
              </a:lnSpc>
            </a:pPr>
            <a:r>
              <a:rPr lang="en-US" smtClean="0">
                <a:latin typeface="Arial" charset="0"/>
              </a:rPr>
              <a:t>B. Abiogenesis: God started life.  There is no way that it could have started without Him.</a:t>
            </a:r>
          </a:p>
          <a:p>
            <a:pPr eaLnBrk="1" hangingPunct="1">
              <a:lnSpc>
                <a:spcPct val="80000"/>
              </a:lnSpc>
            </a:pPr>
            <a:r>
              <a:rPr lang="en-US" smtClean="0">
                <a:latin typeface="Arial" charset="0"/>
              </a:rPr>
              <a:t>C. Biology:</a:t>
            </a:r>
          </a:p>
          <a:p>
            <a:pPr lvl="1" eaLnBrk="1" hangingPunct="1">
              <a:lnSpc>
                <a:spcPct val="80000"/>
              </a:lnSpc>
            </a:pPr>
            <a:r>
              <a:rPr lang="en-US" sz="3200" smtClean="0">
                <a:latin typeface="Arial" charset="0"/>
              </a:rPr>
              <a:t>1. We can observe microevolution.</a:t>
            </a:r>
          </a:p>
          <a:p>
            <a:pPr lvl="1" eaLnBrk="1" hangingPunct="1">
              <a:lnSpc>
                <a:spcPct val="80000"/>
              </a:lnSpc>
            </a:pPr>
            <a:r>
              <a:rPr lang="en-US" sz="3200" smtClean="0">
                <a:latin typeface="Arial" charset="0"/>
              </a:rPr>
              <a:t>2. It is possible that God allowed the original “kinds” to speciate.</a:t>
            </a:r>
          </a:p>
          <a:p>
            <a:pPr lvl="1" eaLnBrk="1" hangingPunct="1">
              <a:lnSpc>
                <a:spcPct val="80000"/>
              </a:lnSpc>
            </a:pPr>
            <a:r>
              <a:rPr lang="en-US" sz="3200" smtClean="0">
                <a:latin typeface="Arial" charset="0"/>
              </a:rPr>
              <a:t>3.  Change across “kinds” did not happen.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9443">
                                            <p:txEl>
                                              <p:pRg st="4" end="4"/>
                                            </p:txEl>
                                          </p:spTgt>
                                        </p:tgtEl>
                                        <p:attrNameLst>
                                          <p:attrName>style.visibility</p:attrName>
                                        </p:attrNameLst>
                                      </p:cBhvr>
                                      <p:to>
                                        <p:strVal val="visible"/>
                                      </p:to>
                                    </p:set>
                                    <p:anim calcmode="lin" valueType="num">
                                      <p:cBhvr additive="base">
                                        <p:cTn id="31"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9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9443">
                                            <p:txEl>
                                              <p:pRg st="5" end="5"/>
                                            </p:txEl>
                                          </p:spTgt>
                                        </p:tgtEl>
                                        <p:attrNameLst>
                                          <p:attrName>style.visibility</p:attrName>
                                        </p:attrNameLst>
                                      </p:cBhvr>
                                      <p:to>
                                        <p:strVal val="visible"/>
                                      </p:to>
                                    </p:set>
                                    <p:anim calcmode="lin" valueType="num">
                                      <p:cBhvr additive="base">
                                        <p:cTn id="37" dur="500" fill="hold"/>
                                        <p:tgtEl>
                                          <p:spTgt spid="1894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94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838200"/>
            <a:ext cx="7924800" cy="762000"/>
          </a:xfrm>
        </p:spPr>
        <p:txBody>
          <a:bodyPr/>
          <a:lstStyle/>
          <a:p>
            <a:pPr eaLnBrk="1" hangingPunct="1"/>
            <a:r>
              <a:rPr lang="en-US" smtClean="0">
                <a:latin typeface="Arial" charset="0"/>
              </a:rPr>
              <a:t>Conclusions</a:t>
            </a:r>
          </a:p>
        </p:txBody>
      </p:sp>
      <p:sp>
        <p:nvSpPr>
          <p:cNvPr id="184323" name="Rectangle 3"/>
          <p:cNvSpPr>
            <a:spLocks noGrp="1" noChangeArrowheads="1"/>
          </p:cNvSpPr>
          <p:nvPr>
            <p:ph type="body" idx="1"/>
          </p:nvPr>
        </p:nvSpPr>
        <p:spPr>
          <a:xfrm>
            <a:off x="914400" y="1600200"/>
            <a:ext cx="7924800" cy="4616450"/>
          </a:xfrm>
        </p:spPr>
        <p:txBody>
          <a:bodyPr/>
          <a:lstStyle/>
          <a:p>
            <a:pPr eaLnBrk="1" hangingPunct="1"/>
            <a:r>
              <a:rPr lang="en-US" smtClean="0">
                <a:latin typeface="Arial" charset="0"/>
              </a:rPr>
              <a:t>I was not there.  I do not know.</a:t>
            </a:r>
          </a:p>
          <a:p>
            <a:pPr eaLnBrk="1" hangingPunct="1"/>
            <a:r>
              <a:rPr lang="en-US" smtClean="0">
                <a:latin typeface="Arial" charset="0"/>
              </a:rPr>
              <a:t>Neither do you.</a:t>
            </a:r>
          </a:p>
          <a:p>
            <a:pPr eaLnBrk="1" hangingPunct="1"/>
            <a:r>
              <a:rPr lang="en-US" smtClean="0">
                <a:latin typeface="Arial" charset="0"/>
              </a:rPr>
              <a:t>The  “How” of creation has NOTHING to do with salvation.</a:t>
            </a:r>
          </a:p>
          <a:p>
            <a:pPr eaLnBrk="1" hangingPunct="1"/>
            <a:r>
              <a:rPr lang="en-US" smtClean="0">
                <a:latin typeface="Arial" charset="0"/>
              </a:rPr>
              <a:t>Do NOT make this a stumbling block when witnessing to unbelievers.  If you are asked, I suggest that you affirm that Christians differ on the “How” but not on the “Who.”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4323">
                                            <p:txEl>
                                              <p:pRg st="1" end="1"/>
                                            </p:txEl>
                                          </p:spTgt>
                                        </p:tgtEl>
                                        <p:attrNameLst>
                                          <p:attrName>style.visibility</p:attrName>
                                        </p:attrNameLst>
                                      </p:cBhvr>
                                      <p:to>
                                        <p:strVal val="visible"/>
                                      </p:to>
                                    </p:set>
                                    <p:anim calcmode="lin" valueType="num">
                                      <p:cBhvr additive="base">
                                        <p:cTn id="13" dur="500" fill="hold"/>
                                        <p:tgtEl>
                                          <p:spTgt spid="184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4323">
                                            <p:txEl>
                                              <p:pRg st="2" end="2"/>
                                            </p:txEl>
                                          </p:spTgt>
                                        </p:tgtEl>
                                        <p:attrNameLst>
                                          <p:attrName>style.visibility</p:attrName>
                                        </p:attrNameLst>
                                      </p:cBhvr>
                                      <p:to>
                                        <p:strVal val="visible"/>
                                      </p:to>
                                    </p:set>
                                    <p:anim calcmode="lin" valueType="num">
                                      <p:cBhvr additive="base">
                                        <p:cTn id="19" dur="500" fill="hold"/>
                                        <p:tgtEl>
                                          <p:spTgt spid="184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4323">
                                            <p:txEl>
                                              <p:pRg st="3" end="3"/>
                                            </p:txEl>
                                          </p:spTgt>
                                        </p:tgtEl>
                                        <p:attrNameLst>
                                          <p:attrName>style.visibility</p:attrName>
                                        </p:attrNameLst>
                                      </p:cBhvr>
                                      <p:to>
                                        <p:strVal val="visible"/>
                                      </p:to>
                                    </p:set>
                                    <p:anim calcmode="lin" valueType="num">
                                      <p:cBhvr additive="base">
                                        <p:cTn id="25" dur="500" fill="hold"/>
                                        <p:tgtEl>
                                          <p:spTgt spid="184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838200"/>
            <a:ext cx="7924800" cy="762000"/>
          </a:xfrm>
        </p:spPr>
        <p:txBody>
          <a:bodyPr/>
          <a:lstStyle/>
          <a:p>
            <a:r>
              <a:rPr lang="en-US" sz="4000" smtClean="0">
                <a:latin typeface="Arial" charset="0"/>
              </a:rPr>
              <a:t>A Few Background Statements</a:t>
            </a:r>
          </a:p>
        </p:txBody>
      </p:sp>
      <p:sp>
        <p:nvSpPr>
          <p:cNvPr id="7171" name="Content Placeholder 2"/>
          <p:cNvSpPr>
            <a:spLocks noGrp="1"/>
          </p:cNvSpPr>
          <p:nvPr>
            <p:ph idx="1"/>
          </p:nvPr>
        </p:nvSpPr>
        <p:spPr>
          <a:xfrm>
            <a:off x="914400" y="1600200"/>
            <a:ext cx="7924800" cy="4616450"/>
          </a:xfrm>
        </p:spPr>
        <p:txBody>
          <a:bodyPr/>
          <a:lstStyle/>
          <a:p>
            <a:pPr marL="514350" indent="-514350">
              <a:buFont typeface="Wingdings" pitchFamily="2" charset="2"/>
              <a:buNone/>
            </a:pPr>
            <a:r>
              <a:rPr lang="en-US" i="1" smtClean="0">
                <a:latin typeface="Arial" charset="0"/>
              </a:rPr>
              <a:t>4. In my opinion, it is important to know the academic background of the author/presenter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8200"/>
            <a:ext cx="3200400" cy="609600"/>
          </a:xfrm>
        </p:spPr>
        <p:txBody>
          <a:bodyPr/>
          <a:lstStyle/>
          <a:p>
            <a:pPr algn="ctr">
              <a:buFont typeface="Wingdings" pitchFamily="2" charset="2"/>
              <a:buNone/>
            </a:pPr>
            <a:r>
              <a:rPr lang="en-US" smtClean="0">
                <a:latin typeface="Arial" charset="0"/>
              </a:rPr>
              <a:t>Hugh Ross</a:t>
            </a:r>
          </a:p>
        </p:txBody>
      </p:sp>
      <p:sp>
        <p:nvSpPr>
          <p:cNvPr id="4" name="Content Placeholder 2"/>
          <p:cNvSpPr txBox="1">
            <a:spLocks/>
          </p:cNvSpPr>
          <p:nvPr/>
        </p:nvSpPr>
        <p:spPr bwMode="auto">
          <a:xfrm>
            <a:off x="3657600" y="1143000"/>
            <a:ext cx="5486400" cy="5334000"/>
          </a:xfrm>
          <a:prstGeom prst="rect">
            <a:avLst/>
          </a:prstGeom>
          <a:noFill/>
          <a:ln w="9525">
            <a:noFill/>
            <a:miter lim="800000"/>
            <a:headEnd/>
            <a:tailEnd/>
          </a:ln>
        </p:spPr>
        <p:txBody>
          <a:bodyPr/>
          <a:lstStyle/>
          <a:p>
            <a:r>
              <a:rPr lang="en-US" b="1"/>
              <a:t>Education:</a:t>
            </a:r>
          </a:p>
          <a:p>
            <a:r>
              <a:rPr lang="en-US"/>
              <a:t>University: BSc Physics, University of British Columbia</a:t>
            </a:r>
          </a:p>
          <a:p>
            <a:r>
              <a:rPr lang="en-US"/>
              <a:t>University: MSc Astronomy, University of Toronto</a:t>
            </a:r>
          </a:p>
          <a:p>
            <a:r>
              <a:rPr lang="en-US"/>
              <a:t>University: PhD Astronomy, University of Toronto</a:t>
            </a:r>
          </a:p>
          <a:p>
            <a:r>
              <a:rPr lang="en-US"/>
              <a:t>Postdoctoral Research Fellow: Caltech, studying quasars and galaxies.</a:t>
            </a:r>
          </a:p>
        </p:txBody>
      </p:sp>
      <p:pic>
        <p:nvPicPr>
          <p:cNvPr id="8196" name="Picture 2"/>
          <p:cNvPicPr>
            <a:picLocks noChangeAspect="1" noChangeArrowheads="1"/>
          </p:cNvPicPr>
          <p:nvPr/>
        </p:nvPicPr>
        <p:blipFill>
          <a:blip r:embed="rId2" cstate="print"/>
          <a:srcRect/>
          <a:stretch>
            <a:fillRect/>
          </a:stretch>
        </p:blipFill>
        <p:spPr bwMode="auto">
          <a:xfrm>
            <a:off x="457200" y="762000"/>
            <a:ext cx="3151188" cy="388620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ssolve">
                                      <p:cBhvr>
                                        <p:cTn id="18" dur="500"/>
                                        <p:tgtEl>
                                          <p:spTgt spid="4">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3200400" cy="1219200"/>
          </a:xfrm>
        </p:spPr>
        <p:txBody>
          <a:bodyPr/>
          <a:lstStyle/>
          <a:p>
            <a:pPr algn="ctr">
              <a:buFont typeface="Wingdings" pitchFamily="2" charset="2"/>
              <a:buNone/>
            </a:pPr>
            <a:r>
              <a:rPr lang="en-US" smtClean="0">
                <a:latin typeface="Arial" charset="0"/>
              </a:rPr>
              <a:t>“Dr. Dino”</a:t>
            </a:r>
          </a:p>
          <a:p>
            <a:pPr algn="ctr">
              <a:buFont typeface="Wingdings" pitchFamily="2" charset="2"/>
              <a:buNone/>
            </a:pPr>
            <a:r>
              <a:rPr lang="en-US" smtClean="0">
                <a:latin typeface="Arial" charset="0"/>
              </a:rPr>
              <a:t>Kent Hovind</a:t>
            </a:r>
          </a:p>
        </p:txBody>
      </p:sp>
      <p:pic>
        <p:nvPicPr>
          <p:cNvPr id="9219" name="Picture 2"/>
          <p:cNvPicPr>
            <a:picLocks noChangeAspect="1" noChangeArrowheads="1"/>
          </p:cNvPicPr>
          <p:nvPr/>
        </p:nvPicPr>
        <p:blipFill>
          <a:blip r:embed="rId2" cstate="print"/>
          <a:srcRect/>
          <a:stretch>
            <a:fillRect/>
          </a:stretch>
        </p:blipFill>
        <p:spPr bwMode="auto">
          <a:xfrm>
            <a:off x="457200" y="762000"/>
            <a:ext cx="3184525" cy="3733800"/>
          </a:xfrm>
          <a:prstGeom prst="rect">
            <a:avLst/>
          </a:prstGeom>
          <a:noFill/>
          <a:ln w="9525" algn="ctr">
            <a:noFill/>
            <a:miter lim="800000"/>
            <a:headEnd/>
            <a:tailEnd/>
          </a:ln>
        </p:spPr>
      </p:pic>
      <p:sp>
        <p:nvSpPr>
          <p:cNvPr id="4" name="Content Placeholder 2"/>
          <p:cNvSpPr txBox="1">
            <a:spLocks/>
          </p:cNvSpPr>
          <p:nvPr/>
        </p:nvSpPr>
        <p:spPr bwMode="auto">
          <a:xfrm>
            <a:off x="3657600" y="1143000"/>
            <a:ext cx="5486400" cy="5334000"/>
          </a:xfrm>
          <a:prstGeom prst="rect">
            <a:avLst/>
          </a:prstGeom>
          <a:noFill/>
          <a:ln w="9525">
            <a:noFill/>
            <a:miter lim="800000"/>
            <a:headEnd/>
            <a:tailEnd/>
          </a:ln>
        </p:spPr>
        <p:txBody>
          <a:bodyPr/>
          <a:lstStyle/>
          <a:p>
            <a:pPr marL="457200" indent="-457200" eaLnBrk="0" hangingPunct="0">
              <a:lnSpc>
                <a:spcPct val="100000"/>
              </a:lnSpc>
              <a:defRPr/>
            </a:pPr>
            <a:r>
              <a:rPr lang="en-US" b="1" dirty="0">
                <a:solidFill>
                  <a:schemeClr val="tx2"/>
                </a:solidFill>
              </a:rPr>
              <a:t>Education:</a:t>
            </a:r>
          </a:p>
          <a:p>
            <a:pPr marL="457200" indent="-457200" eaLnBrk="0" hangingPunct="0">
              <a:lnSpc>
                <a:spcPct val="100000"/>
              </a:lnSpc>
              <a:defRPr/>
            </a:pPr>
            <a:r>
              <a:rPr lang="en-US" dirty="0"/>
              <a:t>High School: East Peoria High School, East Peoria, IL (1971)</a:t>
            </a:r>
          </a:p>
          <a:p>
            <a:pPr marL="457200" indent="-457200" eaLnBrk="0" hangingPunct="0">
              <a:lnSpc>
                <a:spcPct val="100000"/>
              </a:lnSpc>
              <a:defRPr/>
            </a:pPr>
            <a:r>
              <a:rPr lang="en-US" dirty="0"/>
              <a:t>University: Illinois Central College (1972, dropped out)</a:t>
            </a:r>
          </a:p>
          <a:p>
            <a:pPr marL="457200" indent="-457200" eaLnBrk="0" hangingPunct="0">
              <a:lnSpc>
                <a:spcPct val="100000"/>
              </a:lnSpc>
              <a:defRPr/>
            </a:pPr>
            <a:r>
              <a:rPr lang="en-US" dirty="0"/>
              <a:t>University: BA </a:t>
            </a:r>
            <a:r>
              <a:rPr lang="en-US" u="sng" dirty="0"/>
              <a:t>Religious Education</a:t>
            </a:r>
            <a:r>
              <a:rPr lang="en-US" dirty="0"/>
              <a:t>, Midwestern Baptist College (1974)</a:t>
            </a:r>
          </a:p>
          <a:p>
            <a:pPr marL="457200" indent="-457200" eaLnBrk="0" hangingPunct="0">
              <a:lnSpc>
                <a:spcPct val="100000"/>
              </a:lnSpc>
              <a:defRPr/>
            </a:pPr>
            <a:r>
              <a:rPr lang="en-US" dirty="0"/>
              <a:t>University: MA </a:t>
            </a:r>
            <a:r>
              <a:rPr lang="en-US" u="sng" dirty="0"/>
              <a:t>Christian Education</a:t>
            </a:r>
            <a:r>
              <a:rPr lang="en-US" dirty="0"/>
              <a:t>, Patriot University (1988)</a:t>
            </a:r>
          </a:p>
          <a:p>
            <a:pPr marL="457200" indent="-457200" eaLnBrk="0" hangingPunct="0">
              <a:lnSpc>
                <a:spcPct val="100000"/>
              </a:lnSpc>
              <a:defRPr/>
            </a:pPr>
            <a:r>
              <a:rPr lang="en-US" dirty="0"/>
              <a:t>University: PhD </a:t>
            </a:r>
            <a:r>
              <a:rPr lang="en-US" u="sng" dirty="0"/>
              <a:t>Christian Education</a:t>
            </a:r>
            <a:r>
              <a:rPr lang="en-US" dirty="0"/>
              <a:t>, Patriot University (1991)</a:t>
            </a:r>
          </a:p>
          <a:p>
            <a:pPr marL="457200" indent="-457200" eaLnBrk="0" hangingPunct="0">
              <a:lnSpc>
                <a:spcPct val="100000"/>
              </a:lnSpc>
              <a:defRPr/>
            </a:pPr>
            <a:r>
              <a:rPr lang="en-US" b="1" kern="0" dirty="0">
                <a:latin typeface="Arial" pitchFamily="34" charset="0"/>
              </a:rPr>
              <a:t>What is his science education?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500"/>
                                        <p:tgtEl>
                                          <p:spTgt spid="4">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dissolv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4572000"/>
            <a:ext cx="3124200" cy="1219200"/>
          </a:xfrm>
        </p:spPr>
        <p:txBody>
          <a:bodyPr/>
          <a:lstStyle/>
          <a:p>
            <a:pPr algn="ctr">
              <a:buFont typeface="Wingdings" pitchFamily="2" charset="2"/>
              <a:buNone/>
            </a:pPr>
            <a:r>
              <a:rPr lang="en-US" smtClean="0">
                <a:latin typeface="Arial" charset="0"/>
              </a:rPr>
              <a:t>“Dr. Dino”</a:t>
            </a:r>
          </a:p>
          <a:p>
            <a:pPr algn="ctr">
              <a:buFont typeface="Wingdings" pitchFamily="2" charset="2"/>
              <a:buNone/>
            </a:pPr>
            <a:r>
              <a:rPr lang="en-US" smtClean="0">
                <a:latin typeface="Arial" charset="0"/>
              </a:rPr>
              <a:t>Kent Hovind</a:t>
            </a:r>
          </a:p>
        </p:txBody>
      </p:sp>
      <p:pic>
        <p:nvPicPr>
          <p:cNvPr id="10243" name="Picture 2"/>
          <p:cNvPicPr>
            <a:picLocks noChangeAspect="1" noChangeArrowheads="1"/>
          </p:cNvPicPr>
          <p:nvPr/>
        </p:nvPicPr>
        <p:blipFill>
          <a:blip r:embed="rId2" cstate="print"/>
          <a:srcRect/>
          <a:stretch>
            <a:fillRect/>
          </a:stretch>
        </p:blipFill>
        <p:spPr bwMode="auto">
          <a:xfrm>
            <a:off x="457200" y="762000"/>
            <a:ext cx="3184525" cy="3733800"/>
          </a:xfrm>
          <a:prstGeom prst="rect">
            <a:avLst/>
          </a:prstGeom>
          <a:noFill/>
          <a:ln w="9525" algn="ctr">
            <a:noFill/>
            <a:miter lim="800000"/>
            <a:headEnd/>
            <a:tailEnd/>
          </a:ln>
        </p:spPr>
      </p:pic>
      <p:sp>
        <p:nvSpPr>
          <p:cNvPr id="10244" name="Content Placeholder 2"/>
          <p:cNvSpPr txBox="1">
            <a:spLocks/>
          </p:cNvSpPr>
          <p:nvPr/>
        </p:nvSpPr>
        <p:spPr bwMode="auto">
          <a:xfrm>
            <a:off x="4114800" y="4572000"/>
            <a:ext cx="5029200" cy="914400"/>
          </a:xfrm>
          <a:prstGeom prst="rect">
            <a:avLst/>
          </a:prstGeom>
          <a:noFill/>
          <a:ln w="9525">
            <a:noFill/>
            <a:miter lim="800000"/>
            <a:headEnd/>
            <a:tailEnd/>
          </a:ln>
        </p:spPr>
        <p:txBody>
          <a:bodyPr/>
          <a:lstStyle/>
          <a:p>
            <a:r>
              <a:rPr lang="en-US"/>
              <a:t>Front view of the </a:t>
            </a:r>
            <a:r>
              <a:rPr lang="en-US" u="sng"/>
              <a:t>Patriot Bible University</a:t>
            </a:r>
            <a:r>
              <a:rPr lang="en-US"/>
              <a:t> in Del Norte, Colorado taken on November 22, 2006.</a:t>
            </a:r>
          </a:p>
        </p:txBody>
      </p:sp>
      <p:pic>
        <p:nvPicPr>
          <p:cNvPr id="10245" name="Picture 2"/>
          <p:cNvPicPr>
            <a:picLocks noChangeAspect="1" noChangeArrowheads="1"/>
          </p:cNvPicPr>
          <p:nvPr/>
        </p:nvPicPr>
        <p:blipFill>
          <a:blip r:embed="rId3" cstate="print"/>
          <a:srcRect/>
          <a:stretch>
            <a:fillRect/>
          </a:stretch>
        </p:blipFill>
        <p:spPr bwMode="auto">
          <a:xfrm>
            <a:off x="4114800" y="762000"/>
            <a:ext cx="5029200" cy="37719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4572000"/>
            <a:ext cx="3200400" cy="1219200"/>
          </a:xfrm>
        </p:spPr>
        <p:txBody>
          <a:bodyPr/>
          <a:lstStyle/>
          <a:p>
            <a:pPr algn="ctr">
              <a:buFont typeface="Wingdings" pitchFamily="2" charset="2"/>
              <a:buNone/>
            </a:pPr>
            <a:r>
              <a:rPr lang="en-US" smtClean="0">
                <a:latin typeface="Arial" charset="0"/>
              </a:rPr>
              <a:t>“Dr. Dino”</a:t>
            </a:r>
          </a:p>
          <a:p>
            <a:pPr algn="ctr">
              <a:buFont typeface="Wingdings" pitchFamily="2" charset="2"/>
              <a:buNone/>
            </a:pPr>
            <a:r>
              <a:rPr lang="en-US" smtClean="0">
                <a:latin typeface="Arial" charset="0"/>
              </a:rPr>
              <a:t>Kent Hovind</a:t>
            </a:r>
          </a:p>
        </p:txBody>
      </p:sp>
      <p:pic>
        <p:nvPicPr>
          <p:cNvPr id="11267" name="Picture 2"/>
          <p:cNvPicPr>
            <a:picLocks noChangeAspect="1" noChangeArrowheads="1"/>
          </p:cNvPicPr>
          <p:nvPr/>
        </p:nvPicPr>
        <p:blipFill>
          <a:blip r:embed="rId2" cstate="print"/>
          <a:srcRect/>
          <a:stretch>
            <a:fillRect/>
          </a:stretch>
        </p:blipFill>
        <p:spPr bwMode="auto">
          <a:xfrm>
            <a:off x="457200" y="762000"/>
            <a:ext cx="3184525" cy="3733800"/>
          </a:xfrm>
          <a:prstGeom prst="rect">
            <a:avLst/>
          </a:prstGeom>
          <a:noFill/>
          <a:ln w="9525" algn="ctr">
            <a:noFill/>
            <a:miter lim="800000"/>
            <a:headEnd/>
            <a:tailEnd/>
          </a:ln>
        </p:spPr>
      </p:pic>
      <p:sp>
        <p:nvSpPr>
          <p:cNvPr id="11268" name="Content Placeholder 2"/>
          <p:cNvSpPr txBox="1">
            <a:spLocks/>
          </p:cNvSpPr>
          <p:nvPr/>
        </p:nvSpPr>
        <p:spPr bwMode="auto">
          <a:xfrm>
            <a:off x="3657600" y="1295400"/>
            <a:ext cx="5486400" cy="5181600"/>
          </a:xfrm>
          <a:prstGeom prst="rect">
            <a:avLst/>
          </a:prstGeom>
          <a:noFill/>
          <a:ln w="9525">
            <a:noFill/>
            <a:miter lim="800000"/>
            <a:headEnd/>
            <a:tailEnd/>
          </a:ln>
        </p:spPr>
        <p:txBody>
          <a:bodyPr/>
          <a:lstStyle/>
          <a:p>
            <a:r>
              <a:rPr lang="en-US" b="1"/>
              <a:t>Patriot Bible University </a:t>
            </a:r>
          </a:p>
          <a:p>
            <a:endParaRPr lang="en-US"/>
          </a:p>
          <a:p>
            <a:r>
              <a:rPr lang="en-US"/>
              <a:t>Founded 1979 in Dallas, Texas. </a:t>
            </a:r>
          </a:p>
          <a:p>
            <a:endParaRPr lang="en-US"/>
          </a:p>
          <a:p>
            <a:r>
              <a:rPr lang="en-US"/>
              <a:t>Listed as a Christian diploma mill in Steve Levicoff's </a:t>
            </a:r>
            <a:r>
              <a:rPr lang="en-US" i="1"/>
              <a:t>Name It and Frame It? New Opportunities in Adult Education and How to Avoid Being Ripped Off by "Christian" Degree Mills</a:t>
            </a:r>
            <a:r>
              <a:rPr lang="en-US"/>
              <a:t> (1995).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2610</TotalTime>
  <Words>4698</Words>
  <Application>Microsoft Office PowerPoint</Application>
  <PresentationFormat>On-screen Show (4:3)</PresentationFormat>
  <Paragraphs>272</Paragraphs>
  <Slides>44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Wingdings</vt:lpstr>
      <vt:lpstr>Times New Roman</vt:lpstr>
      <vt:lpstr>Nature</vt:lpstr>
      <vt:lpstr>A Christian Perspective on Origins:  A Plea for Civility</vt:lpstr>
      <vt:lpstr>A Few Background Statements</vt:lpstr>
      <vt:lpstr>A Few Background Statements</vt:lpstr>
      <vt:lpstr>A Few Background Statements</vt:lpstr>
      <vt:lpstr>A Few Background Statements</vt:lpstr>
      <vt:lpstr>Slide 6</vt:lpstr>
      <vt:lpstr>Slide 7</vt:lpstr>
      <vt:lpstr>Slide 8</vt:lpstr>
      <vt:lpstr>Slide 9</vt:lpstr>
      <vt:lpstr>Slide 10</vt:lpstr>
      <vt:lpstr>Slide 11</vt:lpstr>
      <vt:lpstr>“There but for the grace of God, go I.”</vt:lpstr>
      <vt:lpstr>A Few Background Statements</vt:lpstr>
      <vt:lpstr>A Few Background Statements</vt:lpstr>
      <vt:lpstr>A Few Background Statements</vt:lpstr>
      <vt:lpstr>How do Christians Usually Present the Topic of Origins?</vt:lpstr>
      <vt:lpstr>Slide 17</vt:lpstr>
      <vt:lpstr>Slide 18</vt:lpstr>
      <vt:lpstr>Slide 19</vt:lpstr>
      <vt:lpstr>Slide 20</vt:lpstr>
      <vt:lpstr>Slide 21</vt:lpstr>
      <vt:lpstr>Slide 22</vt:lpstr>
      <vt:lpstr>There is a Better Way to Talk about Origins!</vt:lpstr>
      <vt:lpstr>Slide 24</vt:lpstr>
      <vt:lpstr>Slide 25</vt:lpstr>
      <vt:lpstr>With Unbelievers, Talk about the “Who” of Creation – Not the “How”</vt:lpstr>
      <vt:lpstr>Slide 27</vt:lpstr>
      <vt:lpstr>Slide 28</vt:lpstr>
      <vt:lpstr>Slide 29</vt:lpstr>
      <vt:lpstr>There is a Better Way to Talk with Other Believers!</vt:lpstr>
      <vt:lpstr>There is a Better Way to Talk with Other Believers!</vt:lpstr>
      <vt:lpstr>What is Evolution?</vt:lpstr>
      <vt:lpstr>Evolution Covers Three Questions</vt:lpstr>
      <vt:lpstr>How old are the universe and earth?</vt:lpstr>
      <vt:lpstr>How Did Life Begin?</vt:lpstr>
      <vt:lpstr>How Much Have Living Things Changed?</vt:lpstr>
      <vt:lpstr>How Much Have Living Things Changed?</vt:lpstr>
      <vt:lpstr>How Much Have Living Things Changed?</vt:lpstr>
      <vt:lpstr>How Much Have Living Things Changed?</vt:lpstr>
      <vt:lpstr>A Note from a Former Student</vt:lpstr>
      <vt:lpstr>A Note from a Former Student</vt:lpstr>
      <vt:lpstr>A Note from a Former Student</vt:lpstr>
      <vt:lpstr>My Personal Views?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Lord, You Know Me!</dc:title>
  <dc:creator>John Schutt</dc:creator>
  <cp:lastModifiedBy>Dr. John Robert Schutt</cp:lastModifiedBy>
  <cp:revision>85</cp:revision>
  <cp:lastPrinted>1601-01-01T00:00:00Z</cp:lastPrinted>
  <dcterms:created xsi:type="dcterms:W3CDTF">1601-01-01T00:00:00Z</dcterms:created>
  <dcterms:modified xsi:type="dcterms:W3CDTF">2010-06-14T15:00:34Z</dcterms:modified>
</cp:coreProperties>
</file>